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7" r:id="rId3"/>
    <p:sldId id="258" r:id="rId4"/>
    <p:sldId id="267" r:id="rId5"/>
    <p:sldId id="270" r:id="rId6"/>
    <p:sldId id="268" r:id="rId7"/>
    <p:sldId id="279" r:id="rId8"/>
    <p:sldId id="269" r:id="rId9"/>
    <p:sldId id="277" r:id="rId10"/>
    <p:sldId id="278" r:id="rId11"/>
    <p:sldId id="261" r:id="rId12"/>
    <p:sldId id="265" r:id="rId13"/>
    <p:sldId id="281" r:id="rId14"/>
    <p:sldId id="282" r:id="rId15"/>
    <p:sldId id="283" r:id="rId16"/>
    <p:sldId id="284" r:id="rId17"/>
    <p:sldId id="28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3046" autoAdjust="0"/>
  </p:normalViewPr>
  <p:slideViewPr>
    <p:cSldViewPr snapToGrid="0">
      <p:cViewPr varScale="1">
        <p:scale>
          <a:sx n="54" d="100"/>
          <a:sy n="54" d="100"/>
        </p:scale>
        <p:origin x="180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78DE4C7A-892E-4B36-BF8F-2192BE1ECFA2}" type="datetimeFigureOut">
              <a:rPr lang="en-US" smtClean="0"/>
              <a:t>10/2/2020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969AA43A-D9B5-4573-8E71-733574C11AE8}" type="slidenum">
              <a:rPr lang="en-US" smtClean="0"/>
              <a:t>‹#›</a:t>
            </a:fld>
            <a:endParaRPr lang="en-US"/>
          </a:p>
        </p:txBody>
      </p:sp>
    </p:spTree>
    <p:extLst>
      <p:ext uri="{BB962C8B-B14F-4D97-AF65-F5344CB8AC3E}">
        <p14:creationId xmlns:p14="http://schemas.microsoft.com/office/powerpoint/2010/main" val="425123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AA43A-D9B5-4573-8E71-733574C11AE8}" type="slidenum">
              <a:rPr lang="en-US" smtClean="0"/>
              <a:t>1</a:t>
            </a:fld>
            <a:endParaRPr lang="en-US"/>
          </a:p>
        </p:txBody>
      </p:sp>
    </p:spTree>
    <p:extLst>
      <p:ext uri="{BB962C8B-B14F-4D97-AF65-F5344CB8AC3E}">
        <p14:creationId xmlns:p14="http://schemas.microsoft.com/office/powerpoint/2010/main" val="75726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400" dirty="0"/>
              <a:t>Serve as your liaison between policy makers, community partners, and you as individuals and advocates</a:t>
            </a:r>
          </a:p>
          <a:p>
            <a:pPr>
              <a:buFont typeface="Wingdings" panose="05000000000000000000" pitchFamily="2" charset="2"/>
              <a:buNone/>
            </a:pPr>
            <a:r>
              <a:rPr lang="en-US" sz="1400" dirty="0"/>
              <a:t>Relationship development with General Assembly and Governmental Entities</a:t>
            </a:r>
          </a:p>
          <a:p>
            <a:pPr>
              <a:buFont typeface="Wingdings" panose="05000000000000000000" pitchFamily="2" charset="2"/>
              <a:buNone/>
            </a:pPr>
            <a:r>
              <a:rPr lang="en-US" sz="1400" dirty="0"/>
              <a:t>Prepare witnesses in testimony, protocol, etiquette etc.</a:t>
            </a:r>
          </a:p>
          <a:p>
            <a:pPr>
              <a:buFont typeface="Wingdings" panose="05000000000000000000" pitchFamily="2" charset="2"/>
              <a:buNone/>
            </a:pPr>
            <a:r>
              <a:rPr lang="en-US" sz="1400" dirty="0"/>
              <a:t>Advise on strategic planning, political feasibility, fiscal impact, and next steps</a:t>
            </a:r>
          </a:p>
          <a:p>
            <a:pPr>
              <a:buFont typeface="Wingdings" panose="05000000000000000000" pitchFamily="2" charset="2"/>
              <a:buNone/>
            </a:pPr>
            <a:r>
              <a:rPr lang="en-US" sz="1400" dirty="0"/>
              <a:t>Increase organizational visibility </a:t>
            </a:r>
          </a:p>
          <a:p>
            <a:pPr>
              <a:buFont typeface="Wingdings" panose="05000000000000000000" pitchFamily="2" charset="2"/>
              <a:buNone/>
            </a:pPr>
            <a:r>
              <a:rPr lang="en-US" sz="1400" dirty="0"/>
              <a:t>Push forward legislative priorities</a:t>
            </a:r>
          </a:p>
          <a:p>
            <a:pPr>
              <a:buFont typeface="Wingdings" panose="05000000000000000000" pitchFamily="2" charset="2"/>
              <a:buNone/>
            </a:pPr>
            <a:r>
              <a:rPr lang="en-US" sz="1400" dirty="0"/>
              <a:t>Provide updates and understanding of issues impacting your work</a:t>
            </a:r>
          </a:p>
          <a:p>
            <a:pPr>
              <a:buFont typeface="Wingdings" panose="05000000000000000000" pitchFamily="2" charset="2"/>
              <a:buNone/>
            </a:pPr>
            <a:r>
              <a:rPr lang="en-US" sz="1400" dirty="0"/>
              <a:t>Lobby General Assembly Members</a:t>
            </a:r>
          </a:p>
          <a:p>
            <a:pPr>
              <a:buFont typeface="Wingdings" panose="05000000000000000000" pitchFamily="2" charset="2"/>
              <a:buNone/>
            </a:pPr>
            <a:r>
              <a:rPr lang="en-US" sz="1400" dirty="0"/>
              <a:t>Lobby State Agencies </a:t>
            </a:r>
          </a:p>
          <a:p>
            <a:pPr>
              <a:buFont typeface="Wingdings" panose="05000000000000000000" pitchFamily="2" charset="2"/>
              <a:buNone/>
            </a:pPr>
            <a:endParaRPr lang="en-US" sz="1400" dirty="0"/>
          </a:p>
          <a:p>
            <a:pPr defTabSz="906902">
              <a:defRPr/>
            </a:pPr>
            <a:r>
              <a:rPr lang="en-US" dirty="0"/>
              <a:t>What’s great about the entire process is that you don’t have to worry so much about all the little details for each step of the way. My job is to be your eyes and ears, on the ground, every day so that I can take information back to you all, strategize with you about how that impacts MACDS, and then work you on any messaging, talking points, testimony, or even just outreach. </a:t>
            </a:r>
          </a:p>
          <a:p>
            <a:pPr>
              <a:buFont typeface="Wingdings" panose="05000000000000000000" pitchFamily="2" charset="2"/>
              <a:buNone/>
            </a:pPr>
            <a:endParaRPr lang="en-US" sz="1400" dirty="0"/>
          </a:p>
        </p:txBody>
      </p:sp>
      <p:sp>
        <p:nvSpPr>
          <p:cNvPr id="4" name="Slide Number Placeholder 3"/>
          <p:cNvSpPr>
            <a:spLocks noGrp="1"/>
          </p:cNvSpPr>
          <p:nvPr>
            <p:ph type="sldNum" sz="quarter" idx="10"/>
          </p:nvPr>
        </p:nvSpPr>
        <p:spPr/>
        <p:txBody>
          <a:bodyPr/>
          <a:lstStyle/>
          <a:p>
            <a:fld id="{969AA43A-D9B5-4573-8E71-733574C11AE8}" type="slidenum">
              <a:rPr lang="en-US" smtClean="0"/>
              <a:t>11</a:t>
            </a:fld>
            <a:endParaRPr lang="en-US"/>
          </a:p>
        </p:txBody>
      </p:sp>
    </p:spTree>
    <p:extLst>
      <p:ext uri="{BB962C8B-B14F-4D97-AF65-F5344CB8AC3E}">
        <p14:creationId xmlns:p14="http://schemas.microsoft.com/office/powerpoint/2010/main" val="186376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anose="020B0604020202020204" pitchFamily="34" charset="0"/>
              <a:buChar char="•"/>
            </a:pPr>
            <a:r>
              <a:rPr lang="en-US" sz="1400" dirty="0"/>
              <a:t>Speaking up matters. </a:t>
            </a:r>
          </a:p>
          <a:p>
            <a:pPr marL="174687" indent="-174687">
              <a:buFont typeface="Arial" panose="020B0604020202020204" pitchFamily="34" charset="0"/>
              <a:buChar char="•"/>
            </a:pPr>
            <a:r>
              <a:rPr lang="en-US" sz="1400" dirty="0"/>
              <a:t>Speaking cohesively and consistently allows for and encourages change</a:t>
            </a:r>
          </a:p>
          <a:p>
            <a:pPr marL="174687" indent="-174687">
              <a:buFont typeface="Arial" panose="020B0604020202020204" pitchFamily="34" charset="0"/>
              <a:buChar char="•"/>
            </a:pPr>
            <a:r>
              <a:rPr lang="en-US" sz="1400" dirty="0"/>
              <a:t>As community advocates, analysts, or policy makers, it is our public responsibility to stand up for your community’s needs, goals, and the well-being of individuals, communities, and our environment</a:t>
            </a:r>
          </a:p>
          <a:p>
            <a:pPr marL="174687" indent="-174687">
              <a:buFont typeface="Arial" panose="020B0604020202020204" pitchFamily="34" charset="0"/>
              <a:buChar char="•"/>
            </a:pPr>
            <a:r>
              <a:rPr lang="en-US" sz="1400" dirty="0"/>
              <a:t>If we don’t speak out, who will? </a:t>
            </a:r>
          </a:p>
          <a:p>
            <a:pPr marL="174687" indent="-174687">
              <a:buFont typeface="Arial" panose="020B0604020202020204" pitchFamily="34" charset="0"/>
              <a:buChar char="•"/>
            </a:pPr>
            <a:r>
              <a:rPr lang="en-US" sz="1400" dirty="0"/>
              <a:t>How does anyone know the problem when it’s not made known</a:t>
            </a:r>
          </a:p>
          <a:p>
            <a:pPr marL="174687" indent="-174687">
              <a:buFont typeface="Arial" panose="020B0604020202020204" pitchFamily="34" charset="0"/>
              <a:buChar char="•"/>
            </a:pPr>
            <a:r>
              <a:rPr lang="en-US" sz="1400" dirty="0"/>
              <a:t>Local Communities need to be understood and properly represented statewide and nationally for local change to occur</a:t>
            </a:r>
          </a:p>
          <a:p>
            <a:pPr marL="174687" indent="-174687">
              <a:buFont typeface="Arial" panose="020B0604020202020204" pitchFamily="34" charset="0"/>
              <a:buChar char="•"/>
            </a:pPr>
            <a:r>
              <a:rPr lang="en-US" sz="1400" dirty="0"/>
              <a:t>Without proper statewide policies in place, local communities may see barriers preventing them from implementing programs, procedures, goals, or comprehensive plans. (Need examples)</a:t>
            </a:r>
          </a:p>
          <a:p>
            <a:pPr marL="174687" indent="-174687">
              <a:buFont typeface="Arial" panose="020B0604020202020204" pitchFamily="34" charset="0"/>
              <a:buChar char="•"/>
            </a:pPr>
            <a:r>
              <a:rPr lang="en-US" sz="1400" dirty="0"/>
              <a:t>Budget line items</a:t>
            </a:r>
          </a:p>
          <a:p>
            <a:pPr marL="174687" indent="-174687">
              <a:buFont typeface="Arial" panose="020B0604020202020204" pitchFamily="34" charset="0"/>
              <a:buChar char="•"/>
            </a:pPr>
            <a:r>
              <a:rPr lang="en-US" sz="1400" dirty="0"/>
              <a:t>Communities need infrastructure in place to allow them to move forward</a:t>
            </a:r>
          </a:p>
          <a:p>
            <a:endParaRPr lang="en-US" dirty="0"/>
          </a:p>
        </p:txBody>
      </p:sp>
      <p:sp>
        <p:nvSpPr>
          <p:cNvPr id="4" name="Slide Number Placeholder 3"/>
          <p:cNvSpPr>
            <a:spLocks noGrp="1"/>
          </p:cNvSpPr>
          <p:nvPr>
            <p:ph type="sldNum" sz="quarter" idx="10"/>
          </p:nvPr>
        </p:nvSpPr>
        <p:spPr/>
        <p:txBody>
          <a:bodyPr/>
          <a:lstStyle/>
          <a:p>
            <a:fld id="{969AA43A-D9B5-4573-8E71-733574C11AE8}" type="slidenum">
              <a:rPr lang="en-US" smtClean="0"/>
              <a:t>12</a:t>
            </a:fld>
            <a:endParaRPr lang="en-US"/>
          </a:p>
        </p:txBody>
      </p:sp>
    </p:spTree>
    <p:extLst>
      <p:ext uri="{BB962C8B-B14F-4D97-AF65-F5344CB8AC3E}">
        <p14:creationId xmlns:p14="http://schemas.microsoft.com/office/powerpoint/2010/main" val="257973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Handout: Welcome Letter</a:t>
            </a:r>
          </a:p>
          <a:p>
            <a:pPr eaLnBrk="1" hangingPunct="1"/>
            <a:r>
              <a:rPr lang="en-US" sz="1200" dirty="0"/>
              <a:t>Send a letter of introducing yourself, your background, and your patients.</a:t>
            </a:r>
          </a:p>
          <a:p>
            <a:pPr eaLnBrk="1" hangingPunct="1"/>
            <a:endParaRPr lang="en-US" sz="1200" dirty="0"/>
          </a:p>
          <a:p>
            <a:pPr eaLnBrk="1" hangingPunct="1"/>
            <a:r>
              <a:rPr lang="en-US" sz="1200" dirty="0"/>
              <a:t>Ask Candidates and Legislators to coffee.</a:t>
            </a:r>
          </a:p>
          <a:p>
            <a:pPr eaLnBrk="1" hangingPunct="1"/>
            <a:endParaRPr lang="en-US" sz="1200" dirty="0"/>
          </a:p>
          <a:p>
            <a:pPr eaLnBrk="1" hangingPunct="1"/>
            <a:r>
              <a:rPr lang="en-US" sz="1200" dirty="0"/>
              <a:t>Invite legislators to your program for a tour and the opportunity to view how you operate (might not be possible in the time of COVID).</a:t>
            </a:r>
          </a:p>
          <a:p>
            <a:pPr marL="0" indent="0" eaLnBrk="1" hangingPunct="1">
              <a:buNone/>
            </a:pPr>
            <a:endParaRPr lang="en-US" sz="1200" dirty="0"/>
          </a:p>
          <a:p>
            <a:endParaRPr lang="en-US" dirty="0"/>
          </a:p>
        </p:txBody>
      </p:sp>
      <p:sp>
        <p:nvSpPr>
          <p:cNvPr id="4" name="Slide Number Placeholder 3"/>
          <p:cNvSpPr>
            <a:spLocks noGrp="1"/>
          </p:cNvSpPr>
          <p:nvPr>
            <p:ph type="sldNum" sz="quarter" idx="5"/>
          </p:nvPr>
        </p:nvSpPr>
        <p:spPr/>
        <p:txBody>
          <a:bodyPr/>
          <a:lstStyle/>
          <a:p>
            <a:fld id="{969AA43A-D9B5-4573-8E71-733574C11AE8}" type="slidenum">
              <a:rPr lang="en-US" smtClean="0"/>
              <a:t>13</a:t>
            </a:fld>
            <a:endParaRPr lang="en-US"/>
          </a:p>
        </p:txBody>
      </p:sp>
    </p:spTree>
    <p:extLst>
      <p:ext uri="{BB962C8B-B14F-4D97-AF65-F5344CB8AC3E}">
        <p14:creationId xmlns:p14="http://schemas.microsoft.com/office/powerpoint/2010/main" val="258910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Get to know your legislators BEFORE the session.  </a:t>
            </a:r>
          </a:p>
          <a:p>
            <a:pPr eaLnBrk="1" hangingPunct="1"/>
            <a:r>
              <a:rPr lang="en-US" sz="1200" dirty="0"/>
              <a:t>Once the session starts legislators are bombarded with information and requests.  </a:t>
            </a:r>
          </a:p>
          <a:p>
            <a:pPr eaLnBrk="1" hangingPunct="1"/>
            <a:r>
              <a:rPr lang="en-US" sz="1200" dirty="0"/>
              <a:t>If you have established a relationship, your legislators will be more receptive to communication from you and will also likely consider you as a source of information.</a:t>
            </a:r>
          </a:p>
          <a:p>
            <a:pPr eaLnBrk="1" hangingPunct="1"/>
            <a:r>
              <a:rPr lang="en-US" sz="1200" dirty="0"/>
              <a:t>Identify yourself, your organization, who you represent. </a:t>
            </a:r>
          </a:p>
          <a:p>
            <a:pPr eaLnBrk="1" hangingPunct="1"/>
            <a:r>
              <a:rPr lang="en-US" sz="1200" dirty="0"/>
              <a:t>Be honest, friendly and never argumentative or confrontational – establish common ground. </a:t>
            </a:r>
          </a:p>
          <a:p>
            <a:pPr eaLnBrk="1" hangingPunct="1"/>
            <a:r>
              <a:rPr lang="en-US" sz="1200" dirty="0"/>
              <a:t>Make it LOCAL.</a:t>
            </a:r>
          </a:p>
          <a:p>
            <a:pPr eaLnBrk="1" hangingPunct="1"/>
            <a:r>
              <a:rPr lang="en-US" sz="1200" dirty="0"/>
              <a:t>Be Confident, Brief, and Respectful no matter how aligned you are.</a:t>
            </a:r>
          </a:p>
          <a:p>
            <a:endParaRPr lang="en-US" dirty="0"/>
          </a:p>
        </p:txBody>
      </p:sp>
      <p:sp>
        <p:nvSpPr>
          <p:cNvPr id="4" name="Slide Number Placeholder 3"/>
          <p:cNvSpPr>
            <a:spLocks noGrp="1"/>
          </p:cNvSpPr>
          <p:nvPr>
            <p:ph type="sldNum" sz="quarter" idx="5"/>
          </p:nvPr>
        </p:nvSpPr>
        <p:spPr/>
        <p:txBody>
          <a:bodyPr/>
          <a:lstStyle/>
          <a:p>
            <a:fld id="{969AA43A-D9B5-4573-8E71-733574C11AE8}" type="slidenum">
              <a:rPr lang="en-US" smtClean="0"/>
              <a:t>14</a:t>
            </a:fld>
            <a:endParaRPr lang="en-US"/>
          </a:p>
        </p:txBody>
      </p:sp>
    </p:spTree>
    <p:extLst>
      <p:ext uri="{BB962C8B-B14F-4D97-AF65-F5344CB8AC3E}">
        <p14:creationId xmlns:p14="http://schemas.microsoft.com/office/powerpoint/2010/main" val="427187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AA43A-D9B5-4573-8E71-733574C11AE8}" type="slidenum">
              <a:rPr lang="en-US" smtClean="0"/>
              <a:t>15</a:t>
            </a:fld>
            <a:endParaRPr lang="en-US"/>
          </a:p>
        </p:txBody>
      </p:sp>
    </p:spTree>
    <p:extLst>
      <p:ext uri="{BB962C8B-B14F-4D97-AF65-F5344CB8AC3E}">
        <p14:creationId xmlns:p14="http://schemas.microsoft.com/office/powerpoint/2010/main" val="227572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Priority Fact Sheet</a:t>
            </a:r>
          </a:p>
          <a:p>
            <a:endParaRPr lang="en-US" dirty="0"/>
          </a:p>
          <a:p>
            <a:r>
              <a:rPr lang="en-US" dirty="0"/>
              <a:t>Legislative Priority: Developing an Infrastructure Support System</a:t>
            </a:r>
            <a:endParaRPr lang="en-US" sz="1200" dirty="0">
              <a:effectLst/>
              <a:latin typeface="+mn-lt"/>
              <a:ea typeface="+mn-ea"/>
              <a:cs typeface="+mn-cs"/>
            </a:endParaRPr>
          </a:p>
          <a:p>
            <a:pPr marL="342900" indent="-3429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current rate of reimbursement for the developmental disability program is insufficient and does not provide enough retained earnings for providers to make these necessary adaptations to an aging infrastructure.</a:t>
            </a:r>
          </a:p>
          <a:p>
            <a:pPr marL="342900" indent="-342900">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funds may also have other unintended benefits of higher wages to staff as provider would not have to budget as much for maintaining group homes, congregate day center or apartment building used to house and care for individuals with developmental disabilities.  </a:t>
            </a:r>
          </a:p>
          <a:p>
            <a:pPr marL="342900" indent="-342900">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providers had access to additional resources these could be used to provide a higher level of training which would reduce turnover, increase staff skills and expertise, and increase support to individuals with disabilities.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Regulatory Priorities (Non Legislative):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To establish a grant system for DDP to review and approve provider assessed needs and to allocate resources to the approved project.</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To establish a process of accountability for how provider agencies prove to the DDP that the allocated funds we used for the approved purpose.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Long Term Priorities (3 Year Strategic Plan)</a:t>
            </a:r>
          </a:p>
          <a:p>
            <a:pPr marL="228600" marR="0" indent="-228600">
              <a:spcBef>
                <a:spcPts val="0"/>
              </a:spcBef>
              <a:spcAft>
                <a:spcPts val="0"/>
              </a:spcAf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Addressing Provider Rate Increases</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Develop and implement a coalition of multi service providers, legislative allies, and other invested parties to conduct research, compile data, and strategically build solution-oriented options to address provider rates long term. Coalition would be responsible for:</a:t>
            </a:r>
          </a:p>
          <a:p>
            <a:pPr marL="1200150" marR="0" lvl="2"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Define the need, shortfall, best case scenarios etc.</a:t>
            </a:r>
          </a:p>
          <a:p>
            <a:pPr marL="1200150" marR="0" lvl="2"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Looking at how other states have addressed the issue.</a:t>
            </a:r>
          </a:p>
          <a:p>
            <a:pPr marL="1200150" marR="0" lvl="2"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Researching funding opportunities.</a:t>
            </a:r>
          </a:p>
          <a:p>
            <a:pPr marL="1200150" marR="0" lvl="2"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Building awareness and understanding of the needs to lawmakers, State Agencies, the Governor’s Office, and other community leaders.</a:t>
            </a:r>
          </a:p>
          <a:p>
            <a:pPr marL="1200150" marR="0" lvl="2"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Developing long term, viable, solutions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Part C Protection</a:t>
            </a:r>
          </a:p>
          <a:p>
            <a:pPr marL="628650" marR="0" lvl="1"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Work in partnership with DPHHS, Providers, Parents, and other stakeholders to develop a coalition to create and implement language, similar to Part B, that would protect Part C in Montana.</a:t>
            </a:r>
          </a:p>
          <a:p>
            <a:endParaRPr lang="en-US" dirty="0"/>
          </a:p>
          <a:p>
            <a:endParaRPr lang="en-US" dirty="0"/>
          </a:p>
        </p:txBody>
      </p:sp>
      <p:sp>
        <p:nvSpPr>
          <p:cNvPr id="4" name="Slide Number Placeholder 3"/>
          <p:cNvSpPr>
            <a:spLocks noGrp="1"/>
          </p:cNvSpPr>
          <p:nvPr>
            <p:ph type="sldNum" sz="quarter" idx="5"/>
          </p:nvPr>
        </p:nvSpPr>
        <p:spPr/>
        <p:txBody>
          <a:bodyPr/>
          <a:lstStyle/>
          <a:p>
            <a:fld id="{969AA43A-D9B5-4573-8E71-733574C11AE8}" type="slidenum">
              <a:rPr lang="en-US" smtClean="0"/>
              <a:t>16</a:t>
            </a:fld>
            <a:endParaRPr lang="en-US"/>
          </a:p>
        </p:txBody>
      </p:sp>
    </p:spTree>
    <p:extLst>
      <p:ext uri="{BB962C8B-B14F-4D97-AF65-F5344CB8AC3E}">
        <p14:creationId xmlns:p14="http://schemas.microsoft.com/office/powerpoint/2010/main" val="304207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AA43A-D9B5-4573-8E71-733574C11AE8}" type="slidenum">
              <a:rPr lang="en-US" smtClean="0"/>
              <a:t>17</a:t>
            </a:fld>
            <a:endParaRPr lang="en-US"/>
          </a:p>
        </p:txBody>
      </p:sp>
    </p:spTree>
    <p:extLst>
      <p:ext uri="{BB962C8B-B14F-4D97-AF65-F5344CB8AC3E}">
        <p14:creationId xmlns:p14="http://schemas.microsoft.com/office/powerpoint/2010/main" val="182353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AA43A-D9B5-4573-8E71-733574C11AE8}" type="slidenum">
              <a:rPr lang="en-US" smtClean="0"/>
              <a:t>2</a:t>
            </a:fld>
            <a:endParaRPr lang="en-US"/>
          </a:p>
        </p:txBody>
      </p:sp>
    </p:spTree>
    <p:extLst>
      <p:ext uri="{BB962C8B-B14F-4D97-AF65-F5344CB8AC3E}">
        <p14:creationId xmlns:p14="http://schemas.microsoft.com/office/powerpoint/2010/main" val="415401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General Assembly Makeup: </a:t>
            </a:r>
          </a:p>
          <a:p>
            <a:r>
              <a:rPr lang="en-US" sz="1400" dirty="0"/>
              <a:t>150 legislators</a:t>
            </a:r>
          </a:p>
          <a:p>
            <a:pPr eaLnBrk="1" hangingPunct="1">
              <a:lnSpc>
                <a:spcPct val="90000"/>
              </a:lnSpc>
            </a:pPr>
            <a:r>
              <a:rPr lang="en-US" sz="3200" dirty="0"/>
              <a:t>House of Representatives</a:t>
            </a:r>
          </a:p>
          <a:p>
            <a:pPr lvl="1">
              <a:lnSpc>
                <a:spcPct val="90000"/>
              </a:lnSpc>
            </a:pPr>
            <a:r>
              <a:rPr lang="en-US" sz="3000" dirty="0"/>
              <a:t>100 Members</a:t>
            </a:r>
          </a:p>
          <a:p>
            <a:pPr lvl="1">
              <a:lnSpc>
                <a:spcPct val="90000"/>
              </a:lnSpc>
            </a:pPr>
            <a:r>
              <a:rPr lang="en-US" sz="3000" dirty="0"/>
              <a:t>Elected to 2 year terms</a:t>
            </a:r>
          </a:p>
          <a:p>
            <a:pPr lvl="1">
              <a:lnSpc>
                <a:spcPct val="90000"/>
              </a:lnSpc>
            </a:pPr>
            <a:r>
              <a:rPr lang="en-US" sz="3000" dirty="0"/>
              <a:t>About 1/3 turn over every election cycle</a:t>
            </a:r>
            <a:r>
              <a:rPr lang="en-US" sz="3200" dirty="0"/>
              <a:t>	</a:t>
            </a:r>
          </a:p>
          <a:p>
            <a:pPr eaLnBrk="1" hangingPunct="1">
              <a:lnSpc>
                <a:spcPct val="90000"/>
              </a:lnSpc>
            </a:pPr>
            <a:r>
              <a:rPr lang="en-US" sz="3200" dirty="0"/>
              <a:t>Senate</a:t>
            </a:r>
          </a:p>
          <a:p>
            <a:pPr lvl="1">
              <a:lnSpc>
                <a:spcPct val="90000"/>
              </a:lnSpc>
            </a:pPr>
            <a:r>
              <a:rPr lang="en-US" sz="3000" dirty="0"/>
              <a:t>50 Members</a:t>
            </a:r>
          </a:p>
          <a:p>
            <a:pPr lvl="1">
              <a:lnSpc>
                <a:spcPct val="90000"/>
              </a:lnSpc>
            </a:pPr>
            <a:r>
              <a:rPr lang="en-US" sz="3000" dirty="0"/>
              <a:t>Elected to 4 year terms</a:t>
            </a:r>
          </a:p>
          <a:p>
            <a:pPr lvl="1">
              <a:lnSpc>
                <a:spcPct val="90000"/>
              </a:lnSpc>
            </a:pPr>
            <a:r>
              <a:rPr lang="en-US" sz="3000" dirty="0"/>
              <a:t>25 Hold Over Senators every election cycle</a:t>
            </a:r>
            <a:endParaRPr lang="en-US" sz="3200" dirty="0"/>
          </a:p>
          <a:p>
            <a:pPr eaLnBrk="1" hangingPunct="1">
              <a:lnSpc>
                <a:spcPct val="90000"/>
              </a:lnSpc>
            </a:pPr>
            <a:r>
              <a:rPr lang="en-US" sz="3200" dirty="0"/>
              <a:t>Term limits </a:t>
            </a:r>
          </a:p>
          <a:p>
            <a:pPr lvl="1">
              <a:lnSpc>
                <a:spcPct val="90000"/>
              </a:lnSpc>
            </a:pPr>
            <a:r>
              <a:rPr lang="en-US" sz="3000" dirty="0"/>
              <a:t>We have them in theory but not in practice</a:t>
            </a:r>
          </a:p>
          <a:p>
            <a:pPr lvl="1">
              <a:lnSpc>
                <a:spcPct val="90000"/>
              </a:lnSpc>
            </a:pPr>
            <a:r>
              <a:rPr lang="en-US" sz="3000" dirty="0"/>
              <a:t>Hop back and forth between Houses</a:t>
            </a:r>
          </a:p>
          <a:p>
            <a:endParaRPr lang="en-US" sz="1400" dirty="0"/>
          </a:p>
          <a:p>
            <a:pPr defTabSz="931660"/>
            <a:r>
              <a:rPr lang="en-US" sz="1400" dirty="0"/>
              <a:t>The Legislature meets bi annually (odd year) for 90 days from January 4</a:t>
            </a:r>
            <a:r>
              <a:rPr lang="en-US" sz="1400" baseline="30000" dirty="0"/>
              <a:t>th</a:t>
            </a:r>
            <a:r>
              <a:rPr lang="en-US" sz="1400" dirty="0"/>
              <a:t> through April 29</a:t>
            </a:r>
            <a:r>
              <a:rPr lang="en-US" sz="1400" baseline="30000" dirty="0"/>
              <a:t>th</a:t>
            </a:r>
            <a:r>
              <a:rPr lang="en-US" sz="1400" dirty="0"/>
              <a:t>, 2021 (tentative). </a:t>
            </a:r>
          </a:p>
          <a:p>
            <a:pPr defTabSz="931660"/>
            <a:r>
              <a:rPr lang="en-US" sz="2000" i="1" dirty="0"/>
              <a:t>“In accordance with 5-2-103, MCA, each regular session of the Legislature convenes on the first Monday in January of each odd-numbered year or, if January 1 is a Monday, on the first Wednesday.”</a:t>
            </a:r>
            <a:endParaRPr lang="en-US" sz="1400" i="1" dirty="0"/>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969AA43A-D9B5-4573-8E71-733574C11AE8}" type="slidenum">
              <a:rPr lang="en-US" smtClean="0"/>
              <a:t>3</a:t>
            </a:fld>
            <a:endParaRPr lang="en-US"/>
          </a:p>
        </p:txBody>
      </p:sp>
    </p:spTree>
    <p:extLst>
      <p:ext uri="{BB962C8B-B14F-4D97-AF65-F5344CB8AC3E}">
        <p14:creationId xmlns:p14="http://schemas.microsoft.com/office/powerpoint/2010/main" val="389290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sz="1400" dirty="0"/>
              <a:t>The President of the Senate, Speaker of the House of Representatives, and the Majority and Minority Leaders of each chamber serve as the primary leadership for the legislature.  These eight members are responsible for the day-to-day operations of the House and Senate as well as serving as the oversight authority for the legislative service agencies. </a:t>
            </a:r>
          </a:p>
          <a:p>
            <a:pPr defTabSz="931660">
              <a:defRPr/>
            </a:pPr>
            <a:endParaRPr lang="en-US" sz="1400" dirty="0"/>
          </a:p>
          <a:p>
            <a:pPr defTabSz="931660">
              <a:defRPr/>
            </a:pPr>
            <a:r>
              <a:rPr lang="en-US" sz="1400" dirty="0"/>
              <a:t>Leadership is:</a:t>
            </a:r>
          </a:p>
          <a:p>
            <a:pPr defTabSz="931660">
              <a:defRPr/>
            </a:pPr>
            <a:r>
              <a:rPr lang="en-US" sz="1400" dirty="0"/>
              <a:t>In control</a:t>
            </a:r>
          </a:p>
          <a:p>
            <a:pPr defTabSz="931660">
              <a:defRPr/>
            </a:pPr>
            <a:r>
              <a:rPr lang="en-US" sz="1400" dirty="0"/>
              <a:t>Influential</a:t>
            </a:r>
          </a:p>
          <a:p>
            <a:pPr defTabSz="931660">
              <a:defRPr/>
            </a:pPr>
            <a:r>
              <a:rPr lang="en-US" sz="1400" dirty="0"/>
              <a:t>Critical to develop relationships with</a:t>
            </a:r>
          </a:p>
          <a:p>
            <a:pPr defTabSz="931660">
              <a:defRPr/>
            </a:pPr>
            <a:r>
              <a:rPr lang="en-US" sz="1400" dirty="0"/>
              <a:t>Ex: Mark </a:t>
            </a:r>
            <a:r>
              <a:rPr lang="en-US" sz="1400" dirty="0" err="1"/>
              <a:t>Blasdel</a:t>
            </a:r>
            <a:r>
              <a:rPr lang="en-US" sz="1400" dirty="0"/>
              <a:t>, Mary </a:t>
            </a:r>
            <a:r>
              <a:rPr lang="en-US" sz="1400" dirty="0" err="1"/>
              <a:t>Caferro</a:t>
            </a:r>
            <a:endParaRPr lang="en-US" sz="1400" dirty="0"/>
          </a:p>
          <a:p>
            <a:endParaRPr lang="en-US" sz="1400" dirty="0"/>
          </a:p>
          <a:p>
            <a:r>
              <a:rPr lang="en-US" sz="1400" dirty="0"/>
              <a:t>Benefits of being Majority Party – dictate committee chairs/members; assign bills; allow bill introduction</a:t>
            </a:r>
          </a:p>
          <a:p>
            <a:endParaRPr lang="en-US" sz="1400" dirty="0"/>
          </a:p>
          <a:p>
            <a:r>
              <a:rPr lang="en-US" sz="1400" dirty="0"/>
              <a:t>https://leg.mt.gov/content/For-Legislators/Publications/legis-leadership.pdf</a:t>
            </a:r>
          </a:p>
          <a:p>
            <a:endParaRPr lang="en-US" dirty="0"/>
          </a:p>
        </p:txBody>
      </p:sp>
      <p:sp>
        <p:nvSpPr>
          <p:cNvPr id="4" name="Slide Number Placeholder 3"/>
          <p:cNvSpPr>
            <a:spLocks noGrp="1"/>
          </p:cNvSpPr>
          <p:nvPr>
            <p:ph type="sldNum" sz="quarter" idx="10"/>
          </p:nvPr>
        </p:nvSpPr>
        <p:spPr/>
        <p:txBody>
          <a:bodyPr/>
          <a:lstStyle/>
          <a:p>
            <a:fld id="{969AA43A-D9B5-4573-8E71-733574C11AE8}" type="slidenum">
              <a:rPr lang="en-US" smtClean="0"/>
              <a:t>4</a:t>
            </a:fld>
            <a:endParaRPr lang="en-US"/>
          </a:p>
        </p:txBody>
      </p:sp>
    </p:spTree>
    <p:extLst>
      <p:ext uri="{BB962C8B-B14F-4D97-AF65-F5344CB8AC3E}">
        <p14:creationId xmlns:p14="http://schemas.microsoft.com/office/powerpoint/2010/main" val="226933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HANDOUT: How A Bill Becomes A Law</a:t>
            </a:r>
          </a:p>
          <a:p>
            <a:r>
              <a:rPr lang="en-US" sz="1400" dirty="0"/>
              <a:t>https://leg.mt.gov/content/For-Legislators/orientation/bill-becomes-law.pdf</a:t>
            </a:r>
          </a:p>
          <a:p>
            <a:endParaRPr lang="en-US" sz="1400" dirty="0"/>
          </a:p>
          <a:p>
            <a:r>
              <a:rPr lang="en-US" dirty="0"/>
              <a:t>Process:</a:t>
            </a:r>
          </a:p>
          <a:p>
            <a:pPr marL="170044" indent="-170044">
              <a:buFont typeface="Arial" panose="020B0604020202020204" pitchFamily="34" charset="0"/>
              <a:buChar char="•"/>
            </a:pPr>
            <a:r>
              <a:rPr lang="en-US" dirty="0"/>
              <a:t>Idea/identified problem </a:t>
            </a:r>
          </a:p>
          <a:p>
            <a:pPr marL="170044" indent="-170044">
              <a:buFont typeface="Arial" panose="020B0604020202020204" pitchFamily="34" charset="0"/>
              <a:buChar char="•"/>
            </a:pPr>
            <a:r>
              <a:rPr lang="en-US" dirty="0"/>
              <a:t>Viability</a:t>
            </a:r>
          </a:p>
          <a:p>
            <a:pPr marL="170044" indent="-170044">
              <a:buFont typeface="Arial" panose="020B0604020202020204" pitchFamily="34" charset="0"/>
              <a:buChar char="•"/>
            </a:pPr>
            <a:r>
              <a:rPr lang="en-US" dirty="0"/>
              <a:t>Appetite</a:t>
            </a:r>
          </a:p>
          <a:p>
            <a:pPr marL="170044" indent="-170044">
              <a:buFont typeface="Arial" panose="020B0604020202020204" pitchFamily="34" charset="0"/>
              <a:buChar char="•"/>
            </a:pPr>
            <a:r>
              <a:rPr lang="en-US" dirty="0"/>
              <a:t>Allies</a:t>
            </a:r>
          </a:p>
          <a:p>
            <a:pPr marL="170044" indent="-170044">
              <a:buFont typeface="Arial" panose="020B0604020202020204" pitchFamily="34" charset="0"/>
              <a:buChar char="•"/>
            </a:pPr>
            <a:r>
              <a:rPr lang="en-US" dirty="0"/>
              <a:t>Legislative vs regulatory changes</a:t>
            </a:r>
          </a:p>
          <a:p>
            <a:pPr marL="170044" indent="-170044">
              <a:buFont typeface="Arial" panose="020B0604020202020204" pitchFamily="34" charset="0"/>
              <a:buChar char="•"/>
            </a:pPr>
            <a:r>
              <a:rPr lang="en-US" dirty="0"/>
              <a:t>Sponsors - Get it on bill paper to introduce</a:t>
            </a:r>
          </a:p>
          <a:p>
            <a:endParaRPr lang="en-US" dirty="0"/>
          </a:p>
          <a:p>
            <a:r>
              <a:rPr lang="en-US" dirty="0"/>
              <a:t>Legislators and Deadlines</a:t>
            </a:r>
          </a:p>
          <a:p>
            <a:r>
              <a:rPr lang="en-US" dirty="0"/>
              <a:t>Feb. 20</a:t>
            </a:r>
            <a:r>
              <a:rPr lang="en-US" baseline="30000" dirty="0"/>
              <a:t>th</a:t>
            </a:r>
            <a:r>
              <a:rPr lang="en-US" dirty="0"/>
              <a:t>  - last day to introduce general bills</a:t>
            </a:r>
          </a:p>
          <a:p>
            <a:r>
              <a:rPr lang="en-US" dirty="0"/>
              <a:t>Feb. 27</a:t>
            </a:r>
            <a:r>
              <a:rPr lang="en-US" baseline="30000" dirty="0"/>
              <a:t>th</a:t>
            </a:r>
            <a:r>
              <a:rPr lang="en-US" dirty="0"/>
              <a:t> – Transmittal Deadline</a:t>
            </a:r>
          </a:p>
          <a:p>
            <a:r>
              <a:rPr lang="en-US" dirty="0"/>
              <a:t>March 22</a:t>
            </a:r>
            <a:r>
              <a:rPr lang="en-US" baseline="30000" dirty="0"/>
              <a:t>nd</a:t>
            </a:r>
            <a:r>
              <a:rPr lang="en-US" dirty="0"/>
              <a:t> – last day to introduce Appropriations/Revenue bills</a:t>
            </a:r>
          </a:p>
          <a:p>
            <a:pPr marL="0" indent="0">
              <a:buFont typeface="Arial" panose="020B0604020202020204" pitchFamily="34" charset="0"/>
              <a:buNone/>
            </a:pPr>
            <a:endParaRPr lang="en-US" dirty="0"/>
          </a:p>
          <a:p>
            <a:r>
              <a:rPr lang="en-US" dirty="0"/>
              <a:t>Prior to committee hearing, my role as a lobbyist is to be collecting info, sharing info with MACDS, using Legislative Committees and leadership appointments to determine strategy and messaging</a:t>
            </a:r>
          </a:p>
          <a:p>
            <a:endParaRPr lang="en-US" dirty="0"/>
          </a:p>
          <a:p>
            <a:r>
              <a:rPr lang="en-US" dirty="0"/>
              <a:t>Process:</a:t>
            </a:r>
          </a:p>
          <a:p>
            <a:r>
              <a:rPr lang="en-US" sz="1200" u="sng" dirty="0"/>
              <a:t>First reading</a:t>
            </a:r>
            <a:r>
              <a:rPr lang="en-US" sz="1200" dirty="0"/>
              <a:t> (introduction) in House or Senate Floor.</a:t>
            </a:r>
          </a:p>
          <a:p>
            <a:r>
              <a:rPr lang="en-US" sz="1200" dirty="0"/>
              <a:t>Bill assigned to House or Senate Committee.</a:t>
            </a:r>
          </a:p>
          <a:p>
            <a:r>
              <a:rPr lang="en-US" sz="1200" dirty="0"/>
              <a:t>Public Hearing Scheduled in Committee.</a:t>
            </a:r>
          </a:p>
          <a:p>
            <a:r>
              <a:rPr lang="en-US" sz="1200" dirty="0"/>
              <a:t>Committee passes, kills, tables, or amends bill.</a:t>
            </a:r>
          </a:p>
          <a:p>
            <a:r>
              <a:rPr lang="en-US" sz="1200" dirty="0"/>
              <a:t>If bill passes, back to floor for </a:t>
            </a:r>
            <a:r>
              <a:rPr lang="en-US" sz="1200" u="sng" dirty="0"/>
              <a:t>Second Reading</a:t>
            </a:r>
            <a:r>
              <a:rPr lang="en-US" sz="1200" dirty="0"/>
              <a:t> vote.</a:t>
            </a:r>
          </a:p>
          <a:p>
            <a:r>
              <a:rPr lang="en-US" sz="1200" dirty="0"/>
              <a:t>Entire Chamber debates, sometimes amends, and votes on the bill.</a:t>
            </a:r>
          </a:p>
          <a:p>
            <a:r>
              <a:rPr lang="en-US" sz="1200" dirty="0"/>
              <a:t>If bill passes second reading, it is placed on a </a:t>
            </a:r>
            <a:r>
              <a:rPr lang="en-US" sz="1200" u="sng" dirty="0"/>
              <a:t>Third Reading</a:t>
            </a:r>
            <a:r>
              <a:rPr lang="en-US" sz="1200" dirty="0"/>
              <a:t> vote (no debate).</a:t>
            </a:r>
          </a:p>
          <a:p>
            <a:r>
              <a:rPr lang="en-US" sz="1200" dirty="0"/>
              <a:t>If bill passes third reading, it is passed to the other Chamber, and the process repeats.</a:t>
            </a:r>
          </a:p>
          <a:p>
            <a:r>
              <a:rPr lang="en-US" sz="1200" dirty="0"/>
              <a:t>If the second chamber amends the bill and the first chamber does not accept the amendments, the bill is sent to a conference committee (can only discuss the amendments) or a free conference committee (can discuss the bill in its entirety).</a:t>
            </a:r>
          </a:p>
          <a:p>
            <a:r>
              <a:rPr lang="en-US" sz="1200" dirty="0"/>
              <a:t>Conference committees are made up of legislators selected by leadership.</a:t>
            </a:r>
          </a:p>
          <a:p>
            <a:r>
              <a:rPr lang="en-US" sz="1200" dirty="0"/>
              <a:t>If a bill passes second Chamber, it is passed on to the Governor for action.</a:t>
            </a:r>
          </a:p>
          <a:p>
            <a:r>
              <a:rPr lang="en-US" sz="1200" dirty="0"/>
              <a:t>Governor can sign the bill, pass the bill without signature (10 days), amend, or veto a bill.</a:t>
            </a:r>
          </a:p>
          <a:p>
            <a:endParaRPr lang="en-US" dirty="0"/>
          </a:p>
          <a:p>
            <a:pPr marL="170044" indent="-170044">
              <a:buFont typeface="Arial" panose="020B0604020202020204" pitchFamily="34" charset="0"/>
              <a:buChar char="•"/>
            </a:pPr>
            <a:endParaRPr lang="en-US" dirty="0"/>
          </a:p>
          <a:p>
            <a:pPr marL="453451" lvl="1"/>
            <a:endParaRPr lang="en-US" dirty="0"/>
          </a:p>
        </p:txBody>
      </p:sp>
      <p:sp>
        <p:nvSpPr>
          <p:cNvPr id="4" name="Slide Number Placeholder 3"/>
          <p:cNvSpPr>
            <a:spLocks noGrp="1"/>
          </p:cNvSpPr>
          <p:nvPr>
            <p:ph type="sldNum" sz="quarter" idx="10"/>
          </p:nvPr>
        </p:nvSpPr>
        <p:spPr/>
        <p:txBody>
          <a:bodyPr/>
          <a:lstStyle/>
          <a:p>
            <a:fld id="{969AA43A-D9B5-4573-8E71-733574C11AE8}" type="slidenum">
              <a:rPr lang="en-US" smtClean="0"/>
              <a:t>5</a:t>
            </a:fld>
            <a:endParaRPr lang="en-US"/>
          </a:p>
        </p:txBody>
      </p:sp>
    </p:spTree>
    <p:extLst>
      <p:ext uri="{BB962C8B-B14F-4D97-AF65-F5344CB8AC3E}">
        <p14:creationId xmlns:p14="http://schemas.microsoft.com/office/powerpoint/2010/main" val="6659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defTabSz="931660">
              <a:buFont typeface="Arial" panose="020B0604020202020204" pitchFamily="34" charset="0"/>
              <a:buChar char="•"/>
            </a:pPr>
            <a:r>
              <a:rPr lang="en-US" sz="1400" dirty="0"/>
              <a:t>Chairpersons are from the Majority Party in that chamber</a:t>
            </a:r>
          </a:p>
          <a:p>
            <a:pPr marL="174687" indent="-174687" defTabSz="931660">
              <a:buFont typeface="Arial" panose="020B0604020202020204" pitchFamily="34" charset="0"/>
              <a:buChar char="•"/>
            </a:pPr>
            <a:r>
              <a:rPr lang="en-US" sz="1400" dirty="0"/>
              <a:t>Size ranges from 5 to 19 </a:t>
            </a:r>
          </a:p>
          <a:p>
            <a:pPr marL="174687" indent="-174687" defTabSz="931660">
              <a:buFont typeface="Arial" panose="020B0604020202020204" pitchFamily="34" charset="0"/>
              <a:buChar char="•"/>
            </a:pPr>
            <a:r>
              <a:rPr lang="en-US" sz="1400" dirty="0"/>
              <a:t>Each bill is required to have one Committee hearing with public testimony – amendments can happen from this point on</a:t>
            </a:r>
          </a:p>
          <a:p>
            <a:endParaRPr lang="en-US" sz="1400" dirty="0"/>
          </a:p>
          <a:p>
            <a:r>
              <a:rPr lang="en-US" sz="1400" dirty="0"/>
              <a:t>Committees provide oversight of executive branches</a:t>
            </a:r>
          </a:p>
          <a:p>
            <a:r>
              <a:rPr lang="en-US" sz="1400" dirty="0"/>
              <a:t>Take place during different times</a:t>
            </a:r>
          </a:p>
          <a:p>
            <a:r>
              <a:rPr lang="en-US" sz="1400" dirty="0"/>
              <a:t>Excellent opportunity to message an issue</a:t>
            </a:r>
          </a:p>
          <a:p>
            <a:r>
              <a:rPr lang="en-US" sz="1400" dirty="0"/>
              <a:t>Amendments</a:t>
            </a:r>
          </a:p>
          <a:p>
            <a:endParaRPr lang="en-US" sz="1400" dirty="0"/>
          </a:p>
          <a:p>
            <a:r>
              <a:rPr lang="en-US" sz="1400" b="1" dirty="0"/>
              <a:t>Goal</a:t>
            </a:r>
            <a:r>
              <a:rPr lang="en-US" sz="1400" dirty="0"/>
              <a:t> – Go into committee with an understanding of where the votes lie</a:t>
            </a:r>
          </a:p>
          <a:p>
            <a:pPr marL="0" indent="0">
              <a:buFont typeface="Arial" panose="020B0604020202020204" pitchFamily="34" charset="0"/>
              <a:buNone/>
            </a:pPr>
            <a:endParaRPr lang="en-US" sz="1400" dirty="0"/>
          </a:p>
          <a:p>
            <a:r>
              <a:rPr lang="en-US" sz="1400" dirty="0"/>
              <a:t>Plant Questions/Offer Amendments</a:t>
            </a:r>
          </a:p>
          <a:p>
            <a:r>
              <a:rPr lang="en-US" sz="1400" dirty="0"/>
              <a:t>If the bill were to die in committee, what is the message you are wanting to send? Can we influence that message? Can we blast it back?</a:t>
            </a:r>
          </a:p>
          <a:p>
            <a:r>
              <a:rPr lang="en-US" sz="1400" b="1" dirty="0"/>
              <a:t>Target committee member </a:t>
            </a:r>
            <a:r>
              <a:rPr lang="en-US" sz="1400" dirty="0"/>
              <a:t>to ask sponsor a question to ensure an opportunity presents itself to talk about something in particular</a:t>
            </a:r>
          </a:p>
          <a:p>
            <a:endParaRPr lang="en-US" sz="1400" dirty="0"/>
          </a:p>
          <a:p>
            <a:r>
              <a:rPr lang="en-US" sz="1400" dirty="0"/>
              <a:t>Using the Legislative Committee- great </a:t>
            </a:r>
            <a:r>
              <a:rPr lang="en-US" sz="1400" b="1" dirty="0"/>
              <a:t>venue</a:t>
            </a:r>
            <a:r>
              <a:rPr lang="en-US" sz="1400" dirty="0"/>
              <a:t> for talking through key messaging/personal outreach</a:t>
            </a:r>
          </a:p>
          <a:p>
            <a:endParaRPr lang="en-US" sz="1400" dirty="0"/>
          </a:p>
          <a:p>
            <a:r>
              <a:rPr lang="en-US" sz="1400" b="1" dirty="0"/>
              <a:t>Opportunity to build face time, credibility, influence</a:t>
            </a:r>
          </a:p>
        </p:txBody>
      </p:sp>
      <p:sp>
        <p:nvSpPr>
          <p:cNvPr id="4" name="Slide Number Placeholder 3"/>
          <p:cNvSpPr>
            <a:spLocks noGrp="1"/>
          </p:cNvSpPr>
          <p:nvPr>
            <p:ph type="sldNum" sz="quarter" idx="10"/>
          </p:nvPr>
        </p:nvSpPr>
        <p:spPr/>
        <p:txBody>
          <a:bodyPr/>
          <a:lstStyle/>
          <a:p>
            <a:fld id="{969AA43A-D9B5-4573-8E71-733574C11AE8}" type="slidenum">
              <a:rPr lang="en-US" smtClean="0"/>
              <a:t>6</a:t>
            </a:fld>
            <a:endParaRPr lang="en-US"/>
          </a:p>
        </p:txBody>
      </p:sp>
    </p:spTree>
    <p:extLst>
      <p:ext uri="{BB962C8B-B14F-4D97-AF65-F5344CB8AC3E}">
        <p14:creationId xmlns:p14="http://schemas.microsoft.com/office/powerpoint/2010/main" val="54913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defTabSz="931660">
              <a:buFont typeface="Arial" panose="020B0604020202020204" pitchFamily="34" charset="0"/>
              <a:buChar char="•"/>
            </a:pPr>
            <a:r>
              <a:rPr lang="en-US" sz="1400" dirty="0"/>
              <a:t>Explain the impact of a bill on an individual, group or community</a:t>
            </a:r>
          </a:p>
          <a:p>
            <a:pPr marL="174687" indent="-174687" defTabSz="931660">
              <a:buFont typeface="Arial" panose="020B0604020202020204" pitchFamily="34" charset="0"/>
              <a:buChar char="•"/>
            </a:pPr>
            <a:r>
              <a:rPr lang="en-US" sz="1400" dirty="0"/>
              <a:t>Describe a desired amendment or a position on a proposed amendment</a:t>
            </a:r>
          </a:p>
          <a:p>
            <a:pPr marL="174687" indent="-174687" defTabSz="931660">
              <a:buFont typeface="Arial" panose="020B0604020202020204" pitchFamily="34" charset="0"/>
              <a:buChar char="•"/>
            </a:pPr>
            <a:r>
              <a:rPr lang="en-US" sz="1400" dirty="0"/>
              <a:t>Ask questions of the bill sponsor(s) or committee members</a:t>
            </a:r>
          </a:p>
          <a:p>
            <a:pPr marL="174687" indent="-174687" defTabSz="931660">
              <a:buFont typeface="Arial" panose="020B0604020202020204" pitchFamily="34" charset="0"/>
              <a:buChar char="•"/>
            </a:pPr>
            <a:r>
              <a:rPr lang="en-US" sz="1400" dirty="0"/>
              <a:t>Generate regular or social media coverage on an issue or bill</a:t>
            </a:r>
          </a:p>
          <a:p>
            <a:endParaRPr lang="en-US" sz="1400" dirty="0"/>
          </a:p>
          <a:p>
            <a:r>
              <a:rPr lang="en-US" sz="1400" dirty="0"/>
              <a:t>WHO TESTIFIES:</a:t>
            </a:r>
          </a:p>
          <a:p>
            <a:pPr marL="174687" indent="-174687" defTabSz="931660">
              <a:buFont typeface="Arial" panose="020B0604020202020204" pitchFamily="34" charset="0"/>
              <a:buChar char="•"/>
              <a:defRPr/>
            </a:pPr>
            <a:r>
              <a:rPr lang="en-US" sz="1400" dirty="0"/>
              <a:t>ANYONE with expertise on the topic who is (relatively) comfortable speaking:</a:t>
            </a:r>
          </a:p>
          <a:p>
            <a:pPr marL="174687" indent="-174687" defTabSz="931660">
              <a:buFont typeface="Arial" panose="020B0604020202020204" pitchFamily="34" charset="0"/>
              <a:buChar char="•"/>
            </a:pPr>
            <a:r>
              <a:rPr lang="en-US" sz="1400" dirty="0"/>
              <a:t>Agency staff with experience and/or technical expertise on the issue</a:t>
            </a:r>
          </a:p>
          <a:p>
            <a:pPr marL="174687" indent="-174687" defTabSz="931660">
              <a:buFont typeface="Arial" panose="020B0604020202020204" pitchFamily="34" charset="0"/>
              <a:buChar char="•"/>
            </a:pPr>
            <a:r>
              <a:rPr lang="en-US" sz="1400" dirty="0"/>
              <a:t>Witnesses from the districts the legislators on that Committee represent</a:t>
            </a:r>
          </a:p>
          <a:p>
            <a:pPr marL="174687" indent="-174687" defTabSz="931660">
              <a:buFont typeface="Arial" panose="020B0604020202020204" pitchFamily="34" charset="0"/>
              <a:buChar char="•"/>
            </a:pPr>
            <a:r>
              <a:rPr lang="en-US" sz="1400" dirty="0"/>
              <a:t>Witnesses from the districts with legislators who are undecided; testimony from their community can make the difference</a:t>
            </a:r>
          </a:p>
          <a:p>
            <a:pPr defTabSz="931660"/>
            <a:endParaRPr lang="en-US" sz="1400" b="1" dirty="0"/>
          </a:p>
          <a:p>
            <a:pPr defTabSz="931660"/>
            <a:r>
              <a:rPr lang="en-US" sz="1400" b="1" dirty="0"/>
              <a:t>Humanize </a:t>
            </a:r>
            <a:r>
              <a:rPr lang="en-US" sz="1400" b="0" dirty="0"/>
              <a:t>the</a:t>
            </a:r>
            <a:r>
              <a:rPr lang="en-US" sz="1400" dirty="0"/>
              <a:t> issue</a:t>
            </a:r>
          </a:p>
          <a:p>
            <a:pPr defTabSz="931660"/>
            <a:r>
              <a:rPr lang="en-US" sz="1400" dirty="0"/>
              <a:t>Testimony is perhaps the most </a:t>
            </a:r>
            <a:r>
              <a:rPr lang="en-US" sz="1400" b="1" dirty="0"/>
              <a:t>meaningful</a:t>
            </a:r>
            <a:r>
              <a:rPr lang="en-US" sz="1400" dirty="0"/>
              <a:t> step in the legislative process</a:t>
            </a:r>
          </a:p>
          <a:p>
            <a:pPr defTabSz="931660"/>
            <a:r>
              <a:rPr lang="en-US" sz="1400" b="1" dirty="0"/>
              <a:t>Opportunity to speak </a:t>
            </a:r>
            <a:r>
              <a:rPr lang="en-US" sz="1400" dirty="0"/>
              <a:t>directly to policy makers </a:t>
            </a:r>
          </a:p>
          <a:p>
            <a:pPr defTabSz="931660"/>
            <a:r>
              <a:rPr lang="en-US" sz="1400" dirty="0"/>
              <a:t>Telling the story of an </a:t>
            </a:r>
            <a:r>
              <a:rPr lang="en-US" sz="1400" b="1" dirty="0"/>
              <a:t>entire community </a:t>
            </a:r>
            <a:r>
              <a:rPr lang="en-US" sz="1400" dirty="0"/>
              <a:t>which is unique to your position</a:t>
            </a:r>
          </a:p>
          <a:p>
            <a:pPr defTabSz="931660"/>
            <a:endParaRPr lang="en-US" sz="1400" dirty="0"/>
          </a:p>
          <a:p>
            <a:pPr defTabSz="931660"/>
            <a:r>
              <a:rPr lang="en-US" sz="1400" b="1" dirty="0"/>
              <a:t>My Job</a:t>
            </a:r>
            <a:r>
              <a:rPr lang="en-US" sz="1400" dirty="0"/>
              <a:t>:</a:t>
            </a:r>
          </a:p>
          <a:p>
            <a:pPr defTabSz="931660"/>
            <a:r>
              <a:rPr lang="en-US" sz="1400" b="1" dirty="0"/>
              <a:t>Prepare</a:t>
            </a:r>
            <a:r>
              <a:rPr lang="en-US" sz="1400" dirty="0"/>
              <a:t> you as best as possible</a:t>
            </a:r>
          </a:p>
          <a:p>
            <a:pPr marL="283407" indent="-283407" defTabSz="931660">
              <a:buFont typeface="Arial" panose="020B0604020202020204" pitchFamily="34" charset="0"/>
              <a:buChar char="•"/>
            </a:pPr>
            <a:r>
              <a:rPr lang="en-US" sz="1400" dirty="0"/>
              <a:t>Work through testimony/message</a:t>
            </a:r>
          </a:p>
          <a:p>
            <a:pPr marL="283407" indent="-283407" defTabSz="931660">
              <a:buFont typeface="Arial" panose="020B0604020202020204" pitchFamily="34" charset="0"/>
              <a:buChar char="•"/>
            </a:pPr>
            <a:r>
              <a:rPr lang="en-US" sz="1400" dirty="0"/>
              <a:t>Prepare you for any potential questions or concerns</a:t>
            </a:r>
          </a:p>
          <a:p>
            <a:pPr marL="283407" indent="-283407" defTabSz="931660">
              <a:buFont typeface="Arial" panose="020B0604020202020204" pitchFamily="34" charset="0"/>
              <a:buChar char="•"/>
            </a:pPr>
            <a:r>
              <a:rPr lang="en-US" sz="1400" dirty="0"/>
              <a:t>Etiquette</a:t>
            </a:r>
          </a:p>
          <a:p>
            <a:pPr marL="283407" indent="-283407" defTabSz="931660">
              <a:buFont typeface="Arial" panose="020B0604020202020204" pitchFamily="34" charset="0"/>
              <a:buChar char="•"/>
            </a:pPr>
            <a:endParaRPr lang="en-US" sz="1400" dirty="0"/>
          </a:p>
          <a:p>
            <a:pPr defTabSz="931660"/>
            <a:r>
              <a:rPr lang="en-US" sz="1400" dirty="0"/>
              <a:t>Great </a:t>
            </a:r>
            <a:r>
              <a:rPr lang="en-US" sz="1400" b="1" dirty="0"/>
              <a:t>Visibility</a:t>
            </a:r>
          </a:p>
          <a:p>
            <a:pPr defTabSz="931660"/>
            <a:endParaRPr lang="en-US" sz="1400" dirty="0"/>
          </a:p>
        </p:txBody>
      </p:sp>
      <p:sp>
        <p:nvSpPr>
          <p:cNvPr id="4" name="Slide Number Placeholder 3"/>
          <p:cNvSpPr>
            <a:spLocks noGrp="1"/>
          </p:cNvSpPr>
          <p:nvPr>
            <p:ph type="sldNum" sz="quarter" idx="10"/>
          </p:nvPr>
        </p:nvSpPr>
        <p:spPr/>
        <p:txBody>
          <a:bodyPr/>
          <a:lstStyle/>
          <a:p>
            <a:fld id="{969AA43A-D9B5-4573-8E71-733574C11AE8}" type="slidenum">
              <a:rPr lang="en-US" smtClean="0"/>
              <a:t>8</a:t>
            </a:fld>
            <a:endParaRPr lang="en-US"/>
          </a:p>
        </p:txBody>
      </p:sp>
    </p:spTree>
    <p:extLst>
      <p:ext uri="{BB962C8B-B14F-4D97-AF65-F5344CB8AC3E}">
        <p14:creationId xmlns:p14="http://schemas.microsoft.com/office/powerpoint/2010/main" val="40841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Chance for the </a:t>
            </a:r>
            <a:r>
              <a:rPr lang="en-US" sz="1400" b="1" dirty="0"/>
              <a:t>members to debate </a:t>
            </a:r>
            <a:r>
              <a:rPr lang="en-US" sz="1400" dirty="0"/>
              <a:t>a bill</a:t>
            </a:r>
          </a:p>
          <a:p>
            <a:r>
              <a:rPr lang="en-US" sz="1400" dirty="0"/>
              <a:t>Occurs during </a:t>
            </a:r>
            <a:r>
              <a:rPr lang="en-US" sz="1400" b="1" dirty="0"/>
              <a:t>2</a:t>
            </a:r>
            <a:r>
              <a:rPr lang="en-US" sz="1400" b="1" baseline="30000" dirty="0"/>
              <a:t>nd</a:t>
            </a:r>
            <a:r>
              <a:rPr lang="en-US" sz="1400" dirty="0"/>
              <a:t> reading</a:t>
            </a:r>
          </a:p>
          <a:p>
            <a:endParaRPr lang="en-US" sz="1400" dirty="0"/>
          </a:p>
          <a:p>
            <a:r>
              <a:rPr lang="en-US" sz="1400" b="1" dirty="0"/>
              <a:t>Prior to 2</a:t>
            </a:r>
            <a:r>
              <a:rPr lang="en-US" sz="1400" b="1" baseline="30000" dirty="0"/>
              <a:t>nd</a:t>
            </a:r>
            <a:r>
              <a:rPr lang="en-US" sz="1400" b="1" dirty="0"/>
              <a:t> reading, I am:</a:t>
            </a:r>
          </a:p>
          <a:p>
            <a:r>
              <a:rPr lang="en-US" sz="1400" dirty="0"/>
              <a:t>Counting votes, listening for concerns, answering questions, preventing/offering amendments</a:t>
            </a:r>
          </a:p>
          <a:p>
            <a:endParaRPr lang="en-US" sz="1400" dirty="0"/>
          </a:p>
          <a:p>
            <a:r>
              <a:rPr lang="en-US" sz="1400" dirty="0"/>
              <a:t>Discussion and recorded vote</a:t>
            </a:r>
          </a:p>
          <a:p>
            <a:endParaRPr lang="en-US" sz="1400" dirty="0"/>
          </a:p>
          <a:p>
            <a:r>
              <a:rPr lang="en-US" sz="1400" dirty="0"/>
              <a:t>3</a:t>
            </a:r>
            <a:r>
              <a:rPr lang="en-US" sz="1400" baseline="30000" dirty="0"/>
              <a:t>rd</a:t>
            </a:r>
            <a:r>
              <a:rPr lang="en-US" sz="1400" dirty="0"/>
              <a:t> reading – final vote in chamber</a:t>
            </a:r>
          </a:p>
          <a:p>
            <a:endParaRPr lang="en-US" sz="1400" dirty="0"/>
          </a:p>
          <a:p>
            <a:r>
              <a:rPr lang="en-US" sz="1400" dirty="0"/>
              <a:t>If the bill passes – heads to remaining chamber</a:t>
            </a:r>
          </a:p>
          <a:p>
            <a:endParaRPr lang="en-US" sz="1400" dirty="0"/>
          </a:p>
          <a:p>
            <a:r>
              <a:rPr lang="en-US" sz="1400" b="1" dirty="0"/>
              <a:t>Process may look different</a:t>
            </a:r>
          </a:p>
          <a:p>
            <a:pPr marL="283407" indent="-283407">
              <a:buFont typeface="Arial" panose="020B0604020202020204" pitchFamily="34" charset="0"/>
              <a:buChar char="•"/>
            </a:pPr>
            <a:r>
              <a:rPr lang="en-US" sz="1400" dirty="0"/>
              <a:t>May go to a different committee</a:t>
            </a:r>
          </a:p>
          <a:p>
            <a:pPr marL="283407" indent="-283407">
              <a:buFont typeface="Arial" panose="020B0604020202020204" pitchFamily="34" charset="0"/>
              <a:buChar char="•"/>
            </a:pPr>
            <a:r>
              <a:rPr lang="en-US" sz="1400" dirty="0"/>
              <a:t>Witnesses and testimony may be different</a:t>
            </a:r>
          </a:p>
          <a:p>
            <a:pPr marL="283407" indent="-283407">
              <a:buFont typeface="Arial" panose="020B0604020202020204" pitchFamily="34" charset="0"/>
              <a:buChar char="•"/>
            </a:pPr>
            <a:r>
              <a:rPr lang="en-US" sz="1400" dirty="0"/>
              <a:t>Strategy may shift depending on committee/majority leadership</a:t>
            </a:r>
          </a:p>
          <a:p>
            <a:endParaRPr lang="en-US" sz="1400" dirty="0"/>
          </a:p>
          <a:p>
            <a:r>
              <a:rPr lang="en-US" sz="1400" dirty="0"/>
              <a:t>Passed and signed by the Governor</a:t>
            </a:r>
          </a:p>
          <a:p>
            <a:endParaRPr lang="en-US" sz="1400" dirty="0"/>
          </a:p>
          <a:p>
            <a:r>
              <a:rPr lang="en-US" sz="1400" dirty="0"/>
              <a:t>Governor has veto power -10 days to veto; bill can become a law without his signature after 10 days</a:t>
            </a:r>
          </a:p>
          <a:p>
            <a:endParaRPr lang="en-US" dirty="0"/>
          </a:p>
        </p:txBody>
      </p:sp>
      <p:sp>
        <p:nvSpPr>
          <p:cNvPr id="4" name="Slide Number Placeholder 3"/>
          <p:cNvSpPr>
            <a:spLocks noGrp="1"/>
          </p:cNvSpPr>
          <p:nvPr>
            <p:ph type="sldNum" sz="quarter" idx="10"/>
          </p:nvPr>
        </p:nvSpPr>
        <p:spPr/>
        <p:txBody>
          <a:bodyPr/>
          <a:lstStyle/>
          <a:p>
            <a:fld id="{969AA43A-D9B5-4573-8E71-733574C11AE8}" type="slidenum">
              <a:rPr lang="en-US" smtClean="0"/>
              <a:t>9</a:t>
            </a:fld>
            <a:endParaRPr lang="en-US"/>
          </a:p>
        </p:txBody>
      </p:sp>
    </p:spTree>
    <p:extLst>
      <p:ext uri="{BB962C8B-B14F-4D97-AF65-F5344CB8AC3E}">
        <p14:creationId xmlns:p14="http://schemas.microsoft.com/office/powerpoint/2010/main" val="168470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Bill is ever dead until Sine Die:</a:t>
            </a:r>
          </a:p>
          <a:p>
            <a:r>
              <a:rPr lang="en-US" dirty="0"/>
              <a:t>In Montana, a bill can be blasted back to a committee or to the floor for reconsideration.</a:t>
            </a:r>
          </a:p>
          <a:p>
            <a:r>
              <a:rPr lang="en-US" dirty="0"/>
              <a:t>Requires majority vote to do so and can happen at any time.</a:t>
            </a:r>
          </a:p>
        </p:txBody>
      </p:sp>
      <p:sp>
        <p:nvSpPr>
          <p:cNvPr id="4" name="Slide Number Placeholder 3"/>
          <p:cNvSpPr>
            <a:spLocks noGrp="1"/>
          </p:cNvSpPr>
          <p:nvPr>
            <p:ph type="sldNum" sz="quarter" idx="5"/>
          </p:nvPr>
        </p:nvSpPr>
        <p:spPr/>
        <p:txBody>
          <a:bodyPr/>
          <a:lstStyle/>
          <a:p>
            <a:fld id="{969AA43A-D9B5-4573-8E71-733574C11AE8}" type="slidenum">
              <a:rPr lang="en-US" smtClean="0"/>
              <a:t>10</a:t>
            </a:fld>
            <a:endParaRPr lang="en-US"/>
          </a:p>
        </p:txBody>
      </p:sp>
    </p:spTree>
    <p:extLst>
      <p:ext uri="{BB962C8B-B14F-4D97-AF65-F5344CB8AC3E}">
        <p14:creationId xmlns:p14="http://schemas.microsoft.com/office/powerpoint/2010/main" val="400759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9B77E97F-8533-4C1F-88E9-2D7C13F85ECC}" type="datetimeFigureOut">
              <a:rPr lang="en-US" smtClean="0"/>
              <a:t>10/2/2020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EE4DCE1-8FE1-4736-82AC-CE3806FBF049}"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1431984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77E97F-8533-4C1F-88E9-2D7C13F85ECC}"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4DCE1-8FE1-4736-82AC-CE3806FBF049}" type="slidenum">
              <a:rPr lang="en-US" smtClean="0"/>
              <a:t>‹#›</a:t>
            </a:fld>
            <a:endParaRPr lang="en-US"/>
          </a:p>
        </p:txBody>
      </p:sp>
    </p:spTree>
    <p:extLst>
      <p:ext uri="{BB962C8B-B14F-4D97-AF65-F5344CB8AC3E}">
        <p14:creationId xmlns:p14="http://schemas.microsoft.com/office/powerpoint/2010/main" val="340027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9B77E97F-8533-4C1F-88E9-2D7C13F85ECC}" type="datetimeFigureOut">
              <a:rPr lang="en-US" smtClean="0"/>
              <a:t>10/2/2020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EE4DCE1-8FE1-4736-82AC-CE3806FBF049}"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96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77E97F-8533-4C1F-88E9-2D7C13F85ECC}"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4DCE1-8FE1-4736-82AC-CE3806FBF049}" type="slidenum">
              <a:rPr lang="en-US" smtClean="0"/>
              <a:t>‹#›</a:t>
            </a:fld>
            <a:endParaRPr lang="en-US"/>
          </a:p>
        </p:txBody>
      </p:sp>
    </p:spTree>
    <p:extLst>
      <p:ext uri="{BB962C8B-B14F-4D97-AF65-F5344CB8AC3E}">
        <p14:creationId xmlns:p14="http://schemas.microsoft.com/office/powerpoint/2010/main" val="248154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9B77E97F-8533-4C1F-88E9-2D7C13F85ECC}" type="datetimeFigureOut">
              <a:rPr lang="en-US" smtClean="0"/>
              <a:t>10/2/2020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EE4DCE1-8FE1-4736-82AC-CE3806FBF049}"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028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77E97F-8533-4C1F-88E9-2D7C13F85ECC}"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4DCE1-8FE1-4736-82AC-CE3806FBF049}" type="slidenum">
              <a:rPr lang="en-US" smtClean="0"/>
              <a:t>‹#›</a:t>
            </a:fld>
            <a:endParaRPr lang="en-US"/>
          </a:p>
        </p:txBody>
      </p:sp>
    </p:spTree>
    <p:extLst>
      <p:ext uri="{BB962C8B-B14F-4D97-AF65-F5344CB8AC3E}">
        <p14:creationId xmlns:p14="http://schemas.microsoft.com/office/powerpoint/2010/main" val="45237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77E97F-8533-4C1F-88E9-2D7C13F85ECC}"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4DCE1-8FE1-4736-82AC-CE3806FBF049}" type="slidenum">
              <a:rPr lang="en-US" smtClean="0"/>
              <a:t>‹#›</a:t>
            </a:fld>
            <a:endParaRPr lang="en-US"/>
          </a:p>
        </p:txBody>
      </p:sp>
    </p:spTree>
    <p:extLst>
      <p:ext uri="{BB962C8B-B14F-4D97-AF65-F5344CB8AC3E}">
        <p14:creationId xmlns:p14="http://schemas.microsoft.com/office/powerpoint/2010/main" val="409924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77E97F-8533-4C1F-88E9-2D7C13F85ECC}"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4DCE1-8FE1-4736-82AC-CE3806FBF049}" type="slidenum">
              <a:rPr lang="en-US" smtClean="0"/>
              <a:t>‹#›</a:t>
            </a:fld>
            <a:endParaRPr lang="en-US"/>
          </a:p>
        </p:txBody>
      </p:sp>
    </p:spTree>
    <p:extLst>
      <p:ext uri="{BB962C8B-B14F-4D97-AF65-F5344CB8AC3E}">
        <p14:creationId xmlns:p14="http://schemas.microsoft.com/office/powerpoint/2010/main" val="298300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9B77E97F-8533-4C1F-88E9-2D7C13F85ECC}"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4DCE1-8FE1-4736-82AC-CE3806FBF049}" type="slidenum">
              <a:rPr lang="en-US" smtClean="0"/>
              <a:t>‹#›</a:t>
            </a:fld>
            <a:endParaRPr lang="en-US"/>
          </a:p>
        </p:txBody>
      </p:sp>
    </p:spTree>
    <p:extLst>
      <p:ext uri="{BB962C8B-B14F-4D97-AF65-F5344CB8AC3E}">
        <p14:creationId xmlns:p14="http://schemas.microsoft.com/office/powerpoint/2010/main" val="3442431683"/>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9B77E97F-8533-4C1F-88E9-2D7C13F85ECC}" type="datetimeFigureOut">
              <a:rPr lang="en-US" smtClean="0"/>
              <a:t>10/2/2020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EE4DCE1-8FE1-4736-82AC-CE3806FBF049}" type="slidenum">
              <a:rPr lang="en-US" smtClean="0"/>
              <a:t>‹#›</a:t>
            </a:fld>
            <a:endParaRPr lang="en-US"/>
          </a:p>
        </p:txBody>
      </p:sp>
    </p:spTree>
    <p:extLst>
      <p:ext uri="{BB962C8B-B14F-4D97-AF65-F5344CB8AC3E}">
        <p14:creationId xmlns:p14="http://schemas.microsoft.com/office/powerpoint/2010/main" val="3257460286"/>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9B77E97F-8533-4C1F-88E9-2D7C13F85ECC}" type="datetimeFigureOut">
              <a:rPr lang="en-US" smtClean="0"/>
              <a:t>10/2/2020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EE4DCE1-8FE1-4736-82AC-CE3806FBF049}" type="slidenum">
              <a:rPr lang="en-US" smtClean="0"/>
              <a:t>‹#›</a:t>
            </a:fld>
            <a:endParaRPr lang="en-US"/>
          </a:p>
        </p:txBody>
      </p:sp>
    </p:spTree>
    <p:extLst>
      <p:ext uri="{BB962C8B-B14F-4D97-AF65-F5344CB8AC3E}">
        <p14:creationId xmlns:p14="http://schemas.microsoft.com/office/powerpoint/2010/main" val="389696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9B77E97F-8533-4C1F-88E9-2D7C13F85ECC}" type="datetimeFigureOut">
              <a:rPr lang="en-US" smtClean="0"/>
              <a:t>10/2/2020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EE4DCE1-8FE1-4736-82AC-CE3806FBF049}"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602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ebecca@northboundpublicaffair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orthboundpublicaffair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votesmart.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7A1CA-14D9-42BC-9C76-723EF97C77C0}"/>
              </a:ext>
            </a:extLst>
          </p:cNvPr>
          <p:cNvSpPr>
            <a:spLocks noGrp="1"/>
          </p:cNvSpPr>
          <p:nvPr>
            <p:ph type="ctrTitle"/>
          </p:nvPr>
        </p:nvSpPr>
        <p:spPr/>
        <p:txBody>
          <a:bodyPr>
            <a:normAutofit fontScale="90000"/>
          </a:bodyPr>
          <a:lstStyle/>
          <a:p>
            <a:r>
              <a:rPr lang="en-US" sz="4400" b="1" dirty="0"/>
              <a:t>Lobbying to Effect Change at the State Capitol</a:t>
            </a:r>
          </a:p>
        </p:txBody>
      </p:sp>
      <p:sp>
        <p:nvSpPr>
          <p:cNvPr id="7" name="Subtitle 6">
            <a:extLst>
              <a:ext uri="{FF2B5EF4-FFF2-40B4-BE49-F238E27FC236}">
                <a16:creationId xmlns:a16="http://schemas.microsoft.com/office/drawing/2014/main" id="{A0BE5774-9435-4E75-8BFE-62A2B462A2BB}"/>
              </a:ext>
            </a:extLst>
          </p:cNvPr>
          <p:cNvSpPr>
            <a:spLocks noGrp="1"/>
          </p:cNvSpPr>
          <p:nvPr>
            <p:ph type="subTitle" idx="1"/>
          </p:nvPr>
        </p:nvSpPr>
        <p:spPr>
          <a:xfrm>
            <a:off x="7920752" y="4759847"/>
            <a:ext cx="3793678" cy="1037760"/>
          </a:xfrm>
        </p:spPr>
        <p:txBody>
          <a:bodyPr>
            <a:normAutofit fontScale="92500" lnSpcReduction="10000"/>
          </a:bodyPr>
          <a:lstStyle/>
          <a:p>
            <a:r>
              <a:rPr lang="en-US" sz="2400" i="1" dirty="0"/>
              <a:t>Presented by Rebecca Meyers</a:t>
            </a:r>
          </a:p>
          <a:p>
            <a:r>
              <a:rPr lang="en-US" sz="2400" i="1" dirty="0"/>
              <a:t>Contract Lobbyist, MACDS</a:t>
            </a:r>
          </a:p>
          <a:p>
            <a:endParaRPr lang="en-US" dirty="0"/>
          </a:p>
        </p:txBody>
      </p:sp>
    </p:spTree>
    <p:extLst>
      <p:ext uri="{BB962C8B-B14F-4D97-AF65-F5344CB8AC3E}">
        <p14:creationId xmlns:p14="http://schemas.microsoft.com/office/powerpoint/2010/main" val="190031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F8BC-C316-4215-89E6-C2F3D0A875FC}"/>
              </a:ext>
            </a:extLst>
          </p:cNvPr>
          <p:cNvSpPr>
            <a:spLocks noGrp="1"/>
          </p:cNvSpPr>
          <p:nvPr>
            <p:ph type="title"/>
          </p:nvPr>
        </p:nvSpPr>
        <p:spPr>
          <a:xfrm>
            <a:off x="3059481" y="468333"/>
            <a:ext cx="8770571" cy="1560716"/>
          </a:xfrm>
        </p:spPr>
        <p:txBody>
          <a:bodyPr/>
          <a:lstStyle/>
          <a:p>
            <a:r>
              <a:rPr lang="en-US" b="1" dirty="0"/>
              <a:t>Road Blocks for Bills</a:t>
            </a:r>
          </a:p>
        </p:txBody>
      </p:sp>
      <p:pic>
        <p:nvPicPr>
          <p:cNvPr id="4098" name="Picture 2" descr="Schoolhouse Block: How A D.C. Bill Becomes A Law (And Sometimes Doesn't) |  WAMU">
            <a:extLst>
              <a:ext uri="{FF2B5EF4-FFF2-40B4-BE49-F238E27FC236}">
                <a16:creationId xmlns:a16="http://schemas.microsoft.com/office/drawing/2014/main" id="{AAEF7ACE-7A53-4A0A-88EF-7FE4385215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567741" y="3411501"/>
            <a:ext cx="3290887" cy="27179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BF85DF-35F4-4819-BE47-5FB99811EBB6}"/>
              </a:ext>
            </a:extLst>
          </p:cNvPr>
          <p:cNvSpPr>
            <a:spLocks noGrp="1"/>
          </p:cNvSpPr>
          <p:nvPr>
            <p:ph idx="1"/>
          </p:nvPr>
        </p:nvSpPr>
        <p:spPr>
          <a:xfrm>
            <a:off x="2105024" y="3003200"/>
            <a:ext cx="8770571" cy="3651504"/>
          </a:xfrm>
        </p:spPr>
        <p:txBody>
          <a:bodyPr>
            <a:normAutofit/>
          </a:bodyPr>
          <a:lstStyle/>
          <a:p>
            <a:r>
              <a:rPr lang="en-US" sz="3200" dirty="0"/>
              <a:t>Kill Committees</a:t>
            </a:r>
          </a:p>
          <a:p>
            <a:r>
              <a:rPr lang="en-US" sz="3200" dirty="0"/>
              <a:t>Bill will have a hearing but there is a predetermined outcome for legislation</a:t>
            </a:r>
          </a:p>
          <a:p>
            <a:r>
              <a:rPr lang="en-US" sz="3200" dirty="0"/>
              <a:t>Table the bill – no discussion</a:t>
            </a:r>
          </a:p>
        </p:txBody>
      </p:sp>
    </p:spTree>
    <p:extLst>
      <p:ext uri="{BB962C8B-B14F-4D97-AF65-F5344CB8AC3E}">
        <p14:creationId xmlns:p14="http://schemas.microsoft.com/office/powerpoint/2010/main" val="14423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A825-1028-4CCB-9E72-A8DEB3390D4A}"/>
              </a:ext>
            </a:extLst>
          </p:cNvPr>
          <p:cNvSpPr>
            <a:spLocks noGrp="1"/>
          </p:cNvSpPr>
          <p:nvPr>
            <p:ph type="title"/>
          </p:nvPr>
        </p:nvSpPr>
        <p:spPr>
          <a:xfrm>
            <a:off x="438090" y="660260"/>
            <a:ext cx="13521954" cy="1795861"/>
          </a:xfrm>
        </p:spPr>
        <p:txBody>
          <a:bodyPr>
            <a:normAutofit/>
          </a:bodyPr>
          <a:lstStyle/>
          <a:p>
            <a:r>
              <a:rPr lang="en-US" sz="4900" b="1" dirty="0"/>
              <a:t>Benefits of a Lobbyist</a:t>
            </a:r>
            <a:br>
              <a:rPr lang="en-US" sz="3100"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E549B2D-F6FF-48C7-9FD6-AE8B100D296F}"/>
              </a:ext>
            </a:extLst>
          </p:cNvPr>
          <p:cNvSpPr>
            <a:spLocks noGrp="1"/>
          </p:cNvSpPr>
          <p:nvPr>
            <p:ph idx="1"/>
          </p:nvPr>
        </p:nvSpPr>
        <p:spPr>
          <a:xfrm>
            <a:off x="7199066" y="4230430"/>
            <a:ext cx="4992934" cy="3094074"/>
          </a:xfrm>
        </p:spPr>
        <p:txBody>
          <a:bodyPr>
            <a:normAutofit fontScale="92500" lnSpcReduction="20000"/>
          </a:bodyPr>
          <a:lstStyle/>
          <a:p>
            <a:pPr marL="0" indent="0">
              <a:buNone/>
            </a:pPr>
            <a:r>
              <a:rPr lang="en-US" sz="2400" b="1" dirty="0">
                <a:solidFill>
                  <a:schemeClr val="tx1"/>
                </a:solidFill>
                <a:latin typeface="+mj-lt"/>
              </a:rPr>
              <a:t>LOBBY and LOBBYING means any communication with an official of the executive or legislative branch of State government for the ultimate purpose of influencing any executive, legislative, or administrative action.</a:t>
            </a:r>
            <a:br>
              <a:rPr lang="en-US" sz="2400" b="1" dirty="0">
                <a:solidFill>
                  <a:schemeClr val="tx1"/>
                </a:solidFill>
                <a:latin typeface="+mj-lt"/>
              </a:rPr>
            </a:br>
            <a:endParaRPr lang="en-US" sz="2400" dirty="0">
              <a:solidFill>
                <a:schemeClr val="tx1"/>
              </a:solidFill>
              <a:latin typeface="+mj-lt"/>
            </a:endParaRPr>
          </a:p>
          <a:p>
            <a:pPr>
              <a:buFont typeface="Wingdings" panose="05000000000000000000" pitchFamily="2" charset="2"/>
              <a:buChar char="§"/>
            </a:pPr>
            <a:endParaRPr lang="en-US" dirty="0"/>
          </a:p>
          <a:p>
            <a:endParaRPr lang="en-US" dirty="0"/>
          </a:p>
        </p:txBody>
      </p:sp>
      <p:pic>
        <p:nvPicPr>
          <p:cNvPr id="7" name="Picture 6">
            <a:extLst>
              <a:ext uri="{FF2B5EF4-FFF2-40B4-BE49-F238E27FC236}">
                <a16:creationId xmlns:a16="http://schemas.microsoft.com/office/drawing/2014/main" id="{AF6C09B3-252D-4C9C-BF54-49DF5B8AB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3619"/>
            <a:ext cx="7045840" cy="5284381"/>
          </a:xfrm>
          <a:prstGeom prst="rect">
            <a:avLst/>
          </a:prstGeom>
        </p:spPr>
      </p:pic>
      <p:pic>
        <p:nvPicPr>
          <p:cNvPr id="8" name="Picture 7">
            <a:extLst>
              <a:ext uri="{FF2B5EF4-FFF2-40B4-BE49-F238E27FC236}">
                <a16:creationId xmlns:a16="http://schemas.microsoft.com/office/drawing/2014/main" id="{13454188-EEB9-4123-9906-20CA54731078}"/>
              </a:ext>
            </a:extLst>
          </p:cNvPr>
          <p:cNvPicPr/>
          <p:nvPr/>
        </p:nvPicPr>
        <p:blipFill rotWithShape="1">
          <a:blip r:embed="rId4">
            <a:extLst>
              <a:ext uri="{28A0092B-C50C-407E-A947-70E740481C1C}">
                <a14:useLocalDpi xmlns:a14="http://schemas.microsoft.com/office/drawing/2010/main" val="0"/>
              </a:ext>
            </a:extLst>
          </a:blip>
          <a:srcRect r="3219" b="25422"/>
          <a:stretch/>
        </p:blipFill>
        <p:spPr bwMode="auto">
          <a:xfrm>
            <a:off x="7929563" y="0"/>
            <a:ext cx="4262438" cy="42148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759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D007-A362-4172-9EC5-5C86F3F9EC9A}"/>
              </a:ext>
            </a:extLst>
          </p:cNvPr>
          <p:cNvSpPr>
            <a:spLocks noGrp="1"/>
          </p:cNvSpPr>
          <p:nvPr>
            <p:ph type="title"/>
          </p:nvPr>
        </p:nvSpPr>
        <p:spPr/>
        <p:txBody>
          <a:bodyPr/>
          <a:lstStyle/>
          <a:p>
            <a:r>
              <a:rPr lang="en-US" b="1" dirty="0"/>
              <a:t>Where You Come In</a:t>
            </a:r>
          </a:p>
        </p:txBody>
      </p:sp>
      <p:sp>
        <p:nvSpPr>
          <p:cNvPr id="7" name="Content Placeholder 6">
            <a:extLst>
              <a:ext uri="{FF2B5EF4-FFF2-40B4-BE49-F238E27FC236}">
                <a16:creationId xmlns:a16="http://schemas.microsoft.com/office/drawing/2014/main" id="{E651E320-3C6F-4BE8-89D3-7B3FCC8D496A}"/>
              </a:ext>
            </a:extLst>
          </p:cNvPr>
          <p:cNvSpPr>
            <a:spLocks noGrp="1"/>
          </p:cNvSpPr>
          <p:nvPr>
            <p:ph sz="half" idx="2"/>
          </p:nvPr>
        </p:nvSpPr>
        <p:spPr>
          <a:xfrm>
            <a:off x="2435450" y="2506586"/>
            <a:ext cx="4883534" cy="3426110"/>
          </a:xfrm>
        </p:spPr>
        <p:txBody>
          <a:bodyPr>
            <a:normAutofit/>
          </a:bodyPr>
          <a:lstStyle/>
          <a:p>
            <a:pPr marL="0" indent="0">
              <a:buNone/>
            </a:pPr>
            <a:r>
              <a:rPr lang="en-US" sz="2800" dirty="0"/>
              <a:t>Meet w Legislators</a:t>
            </a:r>
          </a:p>
          <a:p>
            <a:pPr marL="0" indent="0">
              <a:buNone/>
            </a:pPr>
            <a:r>
              <a:rPr lang="en-US" sz="2800" dirty="0"/>
              <a:t>Help Constituents Engage</a:t>
            </a:r>
          </a:p>
          <a:p>
            <a:pPr marL="0" indent="0">
              <a:buNone/>
            </a:pPr>
            <a:r>
              <a:rPr lang="en-US" sz="2800" dirty="0"/>
              <a:t>Testify in Committee Hearings </a:t>
            </a:r>
          </a:p>
          <a:p>
            <a:endParaRPr lang="en-US" sz="2800" dirty="0"/>
          </a:p>
        </p:txBody>
      </p:sp>
      <p:sp>
        <p:nvSpPr>
          <p:cNvPr id="3" name="TextBox 2">
            <a:extLst>
              <a:ext uri="{FF2B5EF4-FFF2-40B4-BE49-F238E27FC236}">
                <a16:creationId xmlns:a16="http://schemas.microsoft.com/office/drawing/2014/main" id="{2B40C8CF-5C4F-4E11-B97A-DDD558CE694F}"/>
              </a:ext>
            </a:extLst>
          </p:cNvPr>
          <p:cNvSpPr txBox="1"/>
          <p:nvPr/>
        </p:nvSpPr>
        <p:spPr>
          <a:xfrm>
            <a:off x="7433284" y="2506586"/>
            <a:ext cx="3962400" cy="3046988"/>
          </a:xfrm>
          <a:prstGeom prst="rect">
            <a:avLst/>
          </a:prstGeom>
          <a:noFill/>
        </p:spPr>
        <p:txBody>
          <a:bodyPr wrap="square" rtlCol="0">
            <a:spAutoFit/>
          </a:bodyPr>
          <a:lstStyle/>
          <a:p>
            <a:r>
              <a:rPr lang="en-US" sz="3200" dirty="0">
                <a:solidFill>
                  <a:schemeClr val="accent2">
                    <a:lumMod val="75000"/>
                  </a:schemeClr>
                </a:solidFill>
              </a:rPr>
              <a:t>Lobbying is just one piece of the larger Advocacy Pie</a:t>
            </a:r>
          </a:p>
          <a:p>
            <a:endParaRPr lang="en-US" sz="3200" dirty="0">
              <a:solidFill>
                <a:schemeClr val="accent2">
                  <a:lumMod val="75000"/>
                </a:schemeClr>
              </a:solidFill>
            </a:endParaRPr>
          </a:p>
          <a:p>
            <a:r>
              <a:rPr lang="en-US" sz="3200" dirty="0">
                <a:solidFill>
                  <a:schemeClr val="accent2">
                    <a:lumMod val="75000"/>
                  </a:schemeClr>
                </a:solidFill>
              </a:rPr>
              <a:t>Local Engagement is just as powerful</a:t>
            </a:r>
          </a:p>
        </p:txBody>
      </p:sp>
      <p:pic>
        <p:nvPicPr>
          <p:cNvPr id="1026" name="Picture 2" descr="Speak Up - GoNoodle">
            <a:extLst>
              <a:ext uri="{FF2B5EF4-FFF2-40B4-BE49-F238E27FC236}">
                <a16:creationId xmlns:a16="http://schemas.microsoft.com/office/drawing/2014/main" id="{AAEA44B1-75A4-4918-8D07-AD049B8EC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4568117"/>
            <a:ext cx="3519488" cy="197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8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64D6-A5BD-4802-A9E7-14BBF378D3C5}"/>
              </a:ext>
            </a:extLst>
          </p:cNvPr>
          <p:cNvSpPr>
            <a:spLocks noGrp="1"/>
          </p:cNvSpPr>
          <p:nvPr>
            <p:ph type="title"/>
          </p:nvPr>
        </p:nvSpPr>
        <p:spPr/>
        <p:txBody>
          <a:bodyPr/>
          <a:lstStyle/>
          <a:p>
            <a:r>
              <a:rPr lang="en-US" b="1" dirty="0"/>
              <a:t>Opportunity for Action:</a:t>
            </a:r>
            <a:br>
              <a:rPr lang="en-US" b="1" dirty="0"/>
            </a:br>
            <a:r>
              <a:rPr lang="en-US" sz="3600" b="1" i="1" dirty="0"/>
              <a:t>Building the Relationship</a:t>
            </a:r>
            <a:endParaRPr lang="en-US" b="1" i="1" dirty="0"/>
          </a:p>
        </p:txBody>
      </p:sp>
      <p:sp>
        <p:nvSpPr>
          <p:cNvPr id="3" name="Content Placeholder 2">
            <a:extLst>
              <a:ext uri="{FF2B5EF4-FFF2-40B4-BE49-F238E27FC236}">
                <a16:creationId xmlns:a16="http://schemas.microsoft.com/office/drawing/2014/main" id="{67168887-FC55-4683-BF59-4A51229ADA11}"/>
              </a:ext>
            </a:extLst>
          </p:cNvPr>
          <p:cNvSpPr>
            <a:spLocks noGrp="1"/>
          </p:cNvSpPr>
          <p:nvPr>
            <p:ph idx="1"/>
          </p:nvPr>
        </p:nvSpPr>
        <p:spPr>
          <a:xfrm>
            <a:off x="1200150" y="2243139"/>
            <a:ext cx="10504122" cy="4414836"/>
          </a:xfrm>
        </p:spPr>
        <p:txBody>
          <a:bodyPr>
            <a:normAutofit/>
          </a:bodyPr>
          <a:lstStyle/>
          <a:p>
            <a:pPr marL="0" indent="0">
              <a:buNone/>
            </a:pPr>
            <a:r>
              <a:rPr lang="en-US" sz="2200" dirty="0">
                <a:solidFill>
                  <a:schemeClr val="tx1">
                    <a:lumMod val="95000"/>
                    <a:lumOff val="5000"/>
                  </a:schemeClr>
                </a:solidFill>
              </a:rPr>
              <a:t>Legislators are just like you and me.</a:t>
            </a:r>
          </a:p>
          <a:p>
            <a:pPr marL="0" indent="0" eaLnBrk="1" hangingPunct="1">
              <a:buNone/>
            </a:pPr>
            <a:r>
              <a:rPr lang="en-US" sz="2200" dirty="0">
                <a:solidFill>
                  <a:schemeClr val="tx1">
                    <a:lumMod val="95000"/>
                    <a:lumOff val="5000"/>
                  </a:schemeClr>
                </a:solidFill>
              </a:rPr>
              <a:t>Legislators in MT do not have staff.</a:t>
            </a:r>
          </a:p>
          <a:p>
            <a:pPr marL="0" indent="0" eaLnBrk="1" hangingPunct="1">
              <a:buNone/>
            </a:pPr>
            <a:r>
              <a:rPr lang="en-US" sz="2200" dirty="0">
                <a:solidFill>
                  <a:schemeClr val="tx1">
                    <a:lumMod val="95000"/>
                    <a:lumOff val="5000"/>
                  </a:schemeClr>
                </a:solidFill>
              </a:rPr>
              <a:t>You are talking to your legislators as a community leader. </a:t>
            </a:r>
          </a:p>
          <a:p>
            <a:pPr marL="0" indent="0" eaLnBrk="1" hangingPunct="1">
              <a:buNone/>
            </a:pPr>
            <a:r>
              <a:rPr lang="en-US" sz="2200" dirty="0">
                <a:solidFill>
                  <a:schemeClr val="tx1">
                    <a:lumMod val="95000"/>
                    <a:lumOff val="5000"/>
                  </a:schemeClr>
                </a:solidFill>
              </a:rPr>
              <a:t>Share how your job benefits your shared constituents.</a:t>
            </a:r>
          </a:p>
          <a:p>
            <a:pPr marL="0" indent="0" eaLnBrk="1" hangingPunct="1">
              <a:buNone/>
            </a:pPr>
            <a:r>
              <a:rPr lang="en-US" sz="2200" dirty="0">
                <a:solidFill>
                  <a:schemeClr val="tx1">
                    <a:lumMod val="95000"/>
                    <a:lumOff val="5000"/>
                  </a:schemeClr>
                </a:solidFill>
              </a:rPr>
              <a:t>If you are a provider, share the challenges and roadblocks you face.</a:t>
            </a:r>
          </a:p>
          <a:p>
            <a:pPr marL="0" indent="0" eaLnBrk="1" hangingPunct="1">
              <a:buNone/>
            </a:pPr>
            <a:r>
              <a:rPr lang="en-US" sz="2200" dirty="0">
                <a:solidFill>
                  <a:srgbClr val="0070C0"/>
                </a:solidFill>
              </a:rPr>
              <a:t>Primary Concern – Provider Rate Increases; Access; Funding; Workforce.</a:t>
            </a:r>
          </a:p>
          <a:p>
            <a:pPr marL="0" indent="0" eaLnBrk="1" hangingPunct="1">
              <a:buNone/>
            </a:pPr>
            <a:r>
              <a:rPr lang="en-US" sz="2200" dirty="0">
                <a:solidFill>
                  <a:srgbClr val="0070C0"/>
                </a:solidFill>
              </a:rPr>
              <a:t>Disabilities can impact anyone and does not discriminate between parties.</a:t>
            </a:r>
          </a:p>
          <a:p>
            <a:pPr marL="0" indent="0" eaLnBrk="1" hangingPunct="1">
              <a:buNone/>
            </a:pPr>
            <a:r>
              <a:rPr lang="en-US" sz="2200" dirty="0">
                <a:solidFill>
                  <a:schemeClr val="tx1">
                    <a:lumMod val="95000"/>
                    <a:lumOff val="5000"/>
                  </a:schemeClr>
                </a:solidFill>
              </a:rPr>
              <a:t>Legislators listen to their leadership, party caucus, constituents, and rely upon their own experiences and moral compass to make decisions.</a:t>
            </a:r>
          </a:p>
          <a:p>
            <a:endParaRPr lang="en-US" dirty="0"/>
          </a:p>
        </p:txBody>
      </p:sp>
    </p:spTree>
    <p:extLst>
      <p:ext uri="{BB962C8B-B14F-4D97-AF65-F5344CB8AC3E}">
        <p14:creationId xmlns:p14="http://schemas.microsoft.com/office/powerpoint/2010/main" val="113203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5922-1498-4E4A-B8C7-AE0A10C4C195}"/>
              </a:ext>
            </a:extLst>
          </p:cNvPr>
          <p:cNvSpPr>
            <a:spLocks noGrp="1"/>
          </p:cNvSpPr>
          <p:nvPr>
            <p:ph type="title"/>
          </p:nvPr>
        </p:nvSpPr>
        <p:spPr/>
        <p:txBody>
          <a:bodyPr/>
          <a:lstStyle/>
          <a:p>
            <a:r>
              <a:rPr lang="en-US" b="1" dirty="0"/>
              <a:t>Opportunity for Action:</a:t>
            </a:r>
            <a:br>
              <a:rPr lang="en-US" dirty="0"/>
            </a:br>
            <a:r>
              <a:rPr lang="en-US" sz="4000" i="1" dirty="0"/>
              <a:t>Getting Involved</a:t>
            </a:r>
            <a:endParaRPr lang="en-US" i="1" dirty="0"/>
          </a:p>
        </p:txBody>
      </p:sp>
      <p:sp>
        <p:nvSpPr>
          <p:cNvPr id="3" name="Content Placeholder 2">
            <a:extLst>
              <a:ext uri="{FF2B5EF4-FFF2-40B4-BE49-F238E27FC236}">
                <a16:creationId xmlns:a16="http://schemas.microsoft.com/office/drawing/2014/main" id="{CB53C3CE-FD84-40BC-A6F8-5B83E7EACBB1}"/>
              </a:ext>
            </a:extLst>
          </p:cNvPr>
          <p:cNvSpPr>
            <a:spLocks noGrp="1"/>
          </p:cNvSpPr>
          <p:nvPr>
            <p:ph idx="1"/>
          </p:nvPr>
        </p:nvSpPr>
        <p:spPr>
          <a:xfrm>
            <a:off x="885825" y="2384348"/>
            <a:ext cx="10718433" cy="4289679"/>
          </a:xfrm>
        </p:spPr>
        <p:txBody>
          <a:bodyPr>
            <a:normAutofit/>
          </a:bodyPr>
          <a:lstStyle/>
          <a:p>
            <a:pPr marL="0" indent="0" eaLnBrk="1" hangingPunct="1">
              <a:lnSpc>
                <a:spcPct val="80000"/>
              </a:lnSpc>
              <a:buNone/>
            </a:pPr>
            <a:r>
              <a:rPr lang="en-US" sz="2800" dirty="0">
                <a:solidFill>
                  <a:schemeClr val="tx1">
                    <a:lumMod val="95000"/>
                    <a:lumOff val="5000"/>
                  </a:schemeClr>
                </a:solidFill>
              </a:rPr>
              <a:t>Communicate with your legislators</a:t>
            </a:r>
          </a:p>
          <a:p>
            <a:pPr marL="0" indent="0" eaLnBrk="1" hangingPunct="1">
              <a:lnSpc>
                <a:spcPct val="80000"/>
              </a:lnSpc>
              <a:buNone/>
            </a:pPr>
            <a:r>
              <a:rPr lang="en-US" sz="2800" dirty="0">
                <a:solidFill>
                  <a:schemeClr val="tx1">
                    <a:lumMod val="95000"/>
                    <a:lumOff val="5000"/>
                  </a:schemeClr>
                </a:solidFill>
              </a:rPr>
              <a:t>Get the right message to the right person at the right time – know policymaking process </a:t>
            </a:r>
          </a:p>
          <a:p>
            <a:pPr marL="0" indent="0" eaLnBrk="1" hangingPunct="1">
              <a:lnSpc>
                <a:spcPct val="80000"/>
              </a:lnSpc>
              <a:buNone/>
            </a:pPr>
            <a:r>
              <a:rPr lang="en-US" sz="2800" dirty="0">
                <a:solidFill>
                  <a:schemeClr val="tx1">
                    <a:lumMod val="95000"/>
                    <a:lumOff val="5000"/>
                  </a:schemeClr>
                </a:solidFill>
              </a:rPr>
              <a:t>Do your homework  - Follow the 3 R’s</a:t>
            </a:r>
            <a:r>
              <a:rPr lang="en-US" sz="2800" dirty="0">
                <a:solidFill>
                  <a:schemeClr val="tx1">
                    <a:lumMod val="95000"/>
                    <a:lumOff val="5000"/>
                  </a:schemeClr>
                </a:solidFill>
                <a:latin typeface="High Tower Text" pitchFamily="18" charset="0"/>
              </a:rPr>
              <a:t>  </a:t>
            </a:r>
          </a:p>
          <a:p>
            <a:pPr lvl="1" eaLnBrk="1" hangingPunct="1">
              <a:lnSpc>
                <a:spcPct val="80000"/>
              </a:lnSpc>
            </a:pPr>
            <a:r>
              <a:rPr lang="en-US" sz="2000" dirty="0">
                <a:solidFill>
                  <a:schemeClr val="tx1">
                    <a:lumMod val="95000"/>
                    <a:lumOff val="5000"/>
                  </a:schemeClr>
                </a:solidFill>
              </a:rPr>
              <a:t>Make the issue </a:t>
            </a:r>
            <a:r>
              <a:rPr lang="en-US" sz="2000" i="1" dirty="0">
                <a:solidFill>
                  <a:schemeClr val="tx1">
                    <a:lumMod val="95000"/>
                    <a:lumOff val="5000"/>
                  </a:schemeClr>
                </a:solidFill>
              </a:rPr>
              <a:t>Real</a:t>
            </a:r>
            <a:r>
              <a:rPr lang="en-US" sz="2000" dirty="0">
                <a:solidFill>
                  <a:schemeClr val="tx1">
                    <a:lumMod val="95000"/>
                    <a:lumOff val="5000"/>
                  </a:schemeClr>
                </a:solidFill>
              </a:rPr>
              <a:t> – tell a story/personalize </a:t>
            </a:r>
          </a:p>
          <a:p>
            <a:pPr lvl="1" eaLnBrk="1" hangingPunct="1">
              <a:lnSpc>
                <a:spcPct val="80000"/>
              </a:lnSpc>
            </a:pPr>
            <a:r>
              <a:rPr lang="en-US" sz="2000" dirty="0">
                <a:solidFill>
                  <a:schemeClr val="tx1">
                    <a:lumMod val="95000"/>
                    <a:lumOff val="5000"/>
                  </a:schemeClr>
                </a:solidFill>
              </a:rPr>
              <a:t>Make the issue </a:t>
            </a:r>
            <a:r>
              <a:rPr lang="en-US" sz="2000" i="1" dirty="0">
                <a:solidFill>
                  <a:schemeClr val="tx1">
                    <a:lumMod val="95000"/>
                    <a:lumOff val="5000"/>
                  </a:schemeClr>
                </a:solidFill>
              </a:rPr>
              <a:t>Relevant </a:t>
            </a:r>
            <a:r>
              <a:rPr lang="en-US" sz="2000" dirty="0">
                <a:solidFill>
                  <a:schemeClr val="tx1">
                    <a:lumMod val="95000"/>
                    <a:lumOff val="5000"/>
                  </a:schemeClr>
                </a:solidFill>
              </a:rPr>
              <a:t>– how does this impact his/her constituents and local community?  </a:t>
            </a:r>
          </a:p>
          <a:p>
            <a:pPr lvl="1" eaLnBrk="1" hangingPunct="1">
              <a:lnSpc>
                <a:spcPct val="80000"/>
              </a:lnSpc>
            </a:pPr>
            <a:r>
              <a:rPr lang="en-US" sz="2000" dirty="0">
                <a:solidFill>
                  <a:schemeClr val="tx1">
                    <a:lumMod val="95000"/>
                    <a:lumOff val="5000"/>
                  </a:schemeClr>
                </a:solidFill>
              </a:rPr>
              <a:t>Make the issue </a:t>
            </a:r>
            <a:r>
              <a:rPr lang="en-US" sz="2000" i="1" dirty="0">
                <a:solidFill>
                  <a:schemeClr val="tx1">
                    <a:lumMod val="95000"/>
                    <a:lumOff val="5000"/>
                  </a:schemeClr>
                </a:solidFill>
              </a:rPr>
              <a:t>Right Now</a:t>
            </a:r>
            <a:r>
              <a:rPr lang="en-US" sz="2000" dirty="0">
                <a:solidFill>
                  <a:schemeClr val="tx1">
                    <a:lumMod val="95000"/>
                    <a:lumOff val="5000"/>
                  </a:schemeClr>
                </a:solidFill>
              </a:rPr>
              <a:t> – what will happen if the legislation does not pass or pass?</a:t>
            </a:r>
          </a:p>
          <a:p>
            <a:pPr marL="0" indent="0" eaLnBrk="1" hangingPunct="1">
              <a:lnSpc>
                <a:spcPct val="80000"/>
              </a:lnSpc>
              <a:buNone/>
            </a:pPr>
            <a:r>
              <a:rPr lang="en-US" sz="2800" dirty="0">
                <a:solidFill>
                  <a:schemeClr val="tx1">
                    <a:lumMod val="95000"/>
                    <a:lumOff val="5000"/>
                  </a:schemeClr>
                </a:solidFill>
              </a:rPr>
              <a:t>Build trust and credibility by always telling the truth</a:t>
            </a:r>
          </a:p>
          <a:p>
            <a:pPr marL="0" indent="0" eaLnBrk="1" hangingPunct="1">
              <a:lnSpc>
                <a:spcPct val="80000"/>
              </a:lnSpc>
              <a:buNone/>
            </a:pPr>
            <a:r>
              <a:rPr lang="en-US" sz="2800" dirty="0">
                <a:solidFill>
                  <a:schemeClr val="tx1">
                    <a:lumMod val="95000"/>
                    <a:lumOff val="5000"/>
                  </a:schemeClr>
                </a:solidFill>
              </a:rPr>
              <a:t>Know the opposition </a:t>
            </a:r>
          </a:p>
          <a:p>
            <a:pPr marL="0" indent="0" eaLnBrk="1" hangingPunct="1">
              <a:lnSpc>
                <a:spcPct val="80000"/>
              </a:lnSpc>
              <a:buNone/>
            </a:pPr>
            <a:r>
              <a:rPr lang="en-US" sz="2800" dirty="0">
                <a:solidFill>
                  <a:schemeClr val="tx1">
                    <a:lumMod val="95000"/>
                    <a:lumOff val="5000"/>
                  </a:schemeClr>
                </a:solidFill>
              </a:rPr>
              <a:t>Follow-up and keep promises </a:t>
            </a:r>
          </a:p>
          <a:p>
            <a:endParaRPr lang="en-US" dirty="0"/>
          </a:p>
        </p:txBody>
      </p:sp>
    </p:spTree>
    <p:extLst>
      <p:ext uri="{BB962C8B-B14F-4D97-AF65-F5344CB8AC3E}">
        <p14:creationId xmlns:p14="http://schemas.microsoft.com/office/powerpoint/2010/main" val="174033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2787-CD4C-475C-A641-A530DC6AC75E}"/>
              </a:ext>
            </a:extLst>
          </p:cNvPr>
          <p:cNvSpPr>
            <a:spLocks noGrp="1"/>
          </p:cNvSpPr>
          <p:nvPr>
            <p:ph type="title"/>
          </p:nvPr>
        </p:nvSpPr>
        <p:spPr/>
        <p:txBody>
          <a:bodyPr/>
          <a:lstStyle/>
          <a:p>
            <a:r>
              <a:rPr lang="en-US" b="1" dirty="0"/>
              <a:t>Feeling Prepared</a:t>
            </a:r>
          </a:p>
        </p:txBody>
      </p:sp>
      <p:sp>
        <p:nvSpPr>
          <p:cNvPr id="3" name="Content Placeholder 2">
            <a:extLst>
              <a:ext uri="{FF2B5EF4-FFF2-40B4-BE49-F238E27FC236}">
                <a16:creationId xmlns:a16="http://schemas.microsoft.com/office/drawing/2014/main" id="{6A55E56A-7E5A-4EF5-8F90-ECB82FC640A6}"/>
              </a:ext>
            </a:extLst>
          </p:cNvPr>
          <p:cNvSpPr>
            <a:spLocks noGrp="1"/>
          </p:cNvSpPr>
          <p:nvPr>
            <p:ph idx="1"/>
          </p:nvPr>
        </p:nvSpPr>
        <p:spPr>
          <a:xfrm>
            <a:off x="2083594" y="2129061"/>
            <a:ext cx="8770571" cy="3651504"/>
          </a:xfrm>
        </p:spPr>
        <p:txBody>
          <a:bodyPr>
            <a:normAutofit/>
          </a:bodyPr>
          <a:lstStyle/>
          <a:p>
            <a:pPr marL="0" indent="0">
              <a:buNone/>
            </a:pPr>
            <a:r>
              <a:rPr lang="en-US" sz="2400" dirty="0"/>
              <a:t>Your Lobbyist and MACDS will work together to craft messaging and talking points when action is necessary.</a:t>
            </a:r>
          </a:p>
          <a:p>
            <a:pPr marL="0" indent="0">
              <a:buNone/>
            </a:pPr>
            <a:r>
              <a:rPr lang="en-US" sz="2400" dirty="0"/>
              <a:t>You can add your local perspective – tell a story!</a:t>
            </a:r>
          </a:p>
          <a:p>
            <a:pPr marL="0" indent="0">
              <a:buNone/>
            </a:pPr>
            <a:r>
              <a:rPr lang="en-US" sz="2400" dirty="0"/>
              <a:t>Feel ready to act by building rapport now.</a:t>
            </a:r>
          </a:p>
        </p:txBody>
      </p:sp>
      <p:pic>
        <p:nvPicPr>
          <p:cNvPr id="5124" name="Picture 4" descr="Stakeholder Meeting Notes - Engage Liverpool">
            <a:extLst>
              <a:ext uri="{FF2B5EF4-FFF2-40B4-BE49-F238E27FC236}">
                <a16:creationId xmlns:a16="http://schemas.microsoft.com/office/drawing/2014/main" id="{3D823F5D-B164-41AD-9A07-68B6921B63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034478" y="3738339"/>
            <a:ext cx="3947972" cy="266090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armers, ranchers, encouraged to run for public office | TSLN.com">
            <a:extLst>
              <a:ext uri="{FF2B5EF4-FFF2-40B4-BE49-F238E27FC236}">
                <a16:creationId xmlns:a16="http://schemas.microsoft.com/office/drawing/2014/main" id="{88492F4A-3856-44E7-8236-3B923F32D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4283177"/>
            <a:ext cx="3748088" cy="230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84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DA93-D150-426B-B095-9574EECEF301}"/>
              </a:ext>
            </a:extLst>
          </p:cNvPr>
          <p:cNvSpPr>
            <a:spLocks noGrp="1"/>
          </p:cNvSpPr>
          <p:nvPr>
            <p:ph type="title"/>
          </p:nvPr>
        </p:nvSpPr>
        <p:spPr/>
        <p:txBody>
          <a:bodyPr/>
          <a:lstStyle/>
          <a:p>
            <a:r>
              <a:rPr lang="en-US" b="1" dirty="0"/>
              <a:t>MACDS 2021 Legislative Priorities</a:t>
            </a:r>
          </a:p>
        </p:txBody>
      </p:sp>
      <p:sp>
        <p:nvSpPr>
          <p:cNvPr id="3" name="Content Placeholder 2">
            <a:extLst>
              <a:ext uri="{FF2B5EF4-FFF2-40B4-BE49-F238E27FC236}">
                <a16:creationId xmlns:a16="http://schemas.microsoft.com/office/drawing/2014/main" id="{495B5AC8-44FC-4F8F-887D-FE3FECFFF468}"/>
              </a:ext>
            </a:extLst>
          </p:cNvPr>
          <p:cNvSpPr>
            <a:spLocks noGrp="1"/>
          </p:cNvSpPr>
          <p:nvPr>
            <p:ph idx="1"/>
          </p:nvPr>
        </p:nvSpPr>
        <p:spPr>
          <a:xfrm>
            <a:off x="2157414" y="2357438"/>
            <a:ext cx="9546858" cy="4214812"/>
          </a:xfrm>
        </p:spPr>
        <p:txBody>
          <a:bodyPr>
            <a:normAutofit fontScale="85000" lnSpcReduction="20000"/>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To implement an infrastructure support system using unutilized and inaccessible General Fund dollars already appropriated by the Legislature to the Developmental Disability Program.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These unused funds would be reserved to support:</a:t>
            </a:r>
          </a:p>
          <a:p>
            <a:r>
              <a:rPr lang="en-US" sz="2800" dirty="0">
                <a:latin typeface="Calibri" panose="020F0502020204030204" pitchFamily="34" charset="0"/>
                <a:ea typeface="Calibri" panose="020F0502020204030204" pitchFamily="34" charset="0"/>
                <a:cs typeface="Times New Roman" panose="02020603050405020304" pitchFamily="18" charset="0"/>
              </a:rPr>
              <a:t>S</a:t>
            </a:r>
            <a:r>
              <a:rPr lang="en-US" sz="2800" dirty="0">
                <a:effectLst/>
                <a:latin typeface="Calibri" panose="020F0502020204030204" pitchFamily="34" charset="0"/>
                <a:ea typeface="Calibri" panose="020F0502020204030204" pitchFamily="34" charset="0"/>
                <a:cs typeface="Times New Roman" panose="02020603050405020304" pitchFamily="18" charset="0"/>
              </a:rPr>
              <a:t>taff development;</a:t>
            </a:r>
          </a:p>
          <a:p>
            <a:r>
              <a:rPr lang="en-US" sz="2800" dirty="0">
                <a:latin typeface="Calibri" panose="020F0502020204030204" pitchFamily="34" charset="0"/>
                <a:ea typeface="Calibri" panose="020F0502020204030204" pitchFamily="34" charset="0"/>
                <a:cs typeface="Times New Roman" panose="02020603050405020304" pitchFamily="18" charset="0"/>
              </a:rPr>
              <a:t>M</a:t>
            </a:r>
            <a:r>
              <a:rPr lang="en-US" sz="2800" dirty="0">
                <a:effectLst/>
                <a:latin typeface="Calibri" panose="020F0502020204030204" pitchFamily="34" charset="0"/>
                <a:ea typeface="Calibri" panose="020F0502020204030204" pitchFamily="34" charset="0"/>
                <a:cs typeface="Times New Roman" panose="02020603050405020304" pitchFamily="18" charset="0"/>
              </a:rPr>
              <a:t>odifications for accessibility;</a:t>
            </a:r>
          </a:p>
          <a:p>
            <a:r>
              <a:rPr lang="en-US" sz="2800" dirty="0">
                <a:latin typeface="Calibri" panose="020F0502020204030204" pitchFamily="34" charset="0"/>
                <a:ea typeface="Calibri" panose="020F0502020204030204" pitchFamily="34" charset="0"/>
                <a:cs typeface="Times New Roman" panose="02020603050405020304" pitchFamily="18" charset="0"/>
              </a:rPr>
              <a:t>P</a:t>
            </a:r>
            <a:r>
              <a:rPr lang="en-US" sz="2800" dirty="0">
                <a:effectLst/>
                <a:latin typeface="Calibri" panose="020F0502020204030204" pitchFamily="34" charset="0"/>
                <a:ea typeface="Calibri" panose="020F0502020204030204" pitchFamily="34" charset="0"/>
                <a:cs typeface="Times New Roman" panose="02020603050405020304" pitchFamily="18" charset="0"/>
              </a:rPr>
              <a:t>roperty improvement;</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 Growing IT needs; or </a:t>
            </a:r>
          </a:p>
          <a:p>
            <a:r>
              <a:rPr lang="en-US" sz="2800" dirty="0">
                <a:latin typeface="Calibri" panose="020F0502020204030204" pitchFamily="34" charset="0"/>
                <a:ea typeface="Calibri" panose="020F0502020204030204" pitchFamily="34" charset="0"/>
                <a:cs typeface="Times New Roman" panose="02020603050405020304" pitchFamily="18" charset="0"/>
              </a:rPr>
              <a:t>O</a:t>
            </a:r>
            <a:r>
              <a:rPr lang="en-US" sz="2800" dirty="0">
                <a:effectLst/>
                <a:latin typeface="Calibri" panose="020F0502020204030204" pitchFamily="34" charset="0"/>
                <a:ea typeface="Calibri" panose="020F0502020204030204" pitchFamily="34" charset="0"/>
                <a:cs typeface="Times New Roman" panose="02020603050405020304" pitchFamily="18" charset="0"/>
              </a:rPr>
              <a:t>ther provider infrastructure needs that directly impact the lives of members with disabilities.</a:t>
            </a:r>
          </a:p>
          <a:p>
            <a:endParaRPr lang="en-US" dirty="0"/>
          </a:p>
        </p:txBody>
      </p:sp>
    </p:spTree>
    <p:extLst>
      <p:ext uri="{BB962C8B-B14F-4D97-AF65-F5344CB8AC3E}">
        <p14:creationId xmlns:p14="http://schemas.microsoft.com/office/powerpoint/2010/main" val="362227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FD2B-8BFA-4D77-AA3C-64217FCC82BA}"/>
              </a:ext>
            </a:extLst>
          </p:cNvPr>
          <p:cNvSpPr>
            <a:spLocks noGrp="1"/>
          </p:cNvSpPr>
          <p:nvPr>
            <p:ph type="title"/>
          </p:nvPr>
        </p:nvSpPr>
        <p:spPr/>
        <p:txBody>
          <a:bodyPr/>
          <a:lstStyle/>
          <a:p>
            <a:r>
              <a:rPr lang="en-US" b="1" dirty="0"/>
              <a:t>Additional Resources</a:t>
            </a:r>
            <a:endParaRPr lang="en-US" dirty="0"/>
          </a:p>
        </p:txBody>
      </p:sp>
      <p:sp>
        <p:nvSpPr>
          <p:cNvPr id="3" name="Content Placeholder 2">
            <a:extLst>
              <a:ext uri="{FF2B5EF4-FFF2-40B4-BE49-F238E27FC236}">
                <a16:creationId xmlns:a16="http://schemas.microsoft.com/office/drawing/2014/main" id="{7F3E213A-13FF-42DB-A9FF-77051A3A7D09}"/>
              </a:ext>
            </a:extLst>
          </p:cNvPr>
          <p:cNvSpPr>
            <a:spLocks noGrp="1"/>
          </p:cNvSpPr>
          <p:nvPr>
            <p:ph idx="1"/>
          </p:nvPr>
        </p:nvSpPr>
        <p:spPr>
          <a:xfrm>
            <a:off x="2571750" y="2438399"/>
            <a:ext cx="9132521" cy="4176713"/>
          </a:xfrm>
        </p:spPr>
        <p:txBody>
          <a:bodyPr>
            <a:normAutofit fontScale="92500" lnSpcReduction="20000"/>
          </a:bodyPr>
          <a:lstStyle/>
          <a:p>
            <a:pPr marL="0" indent="0">
              <a:buNone/>
            </a:pPr>
            <a:r>
              <a:rPr lang="en-US" sz="3200" dirty="0"/>
              <a:t>Legislative Candidate List with Contact Information</a:t>
            </a:r>
          </a:p>
          <a:p>
            <a:pPr marL="0" indent="0">
              <a:buNone/>
            </a:pPr>
            <a:r>
              <a:rPr lang="en-US" sz="3200" dirty="0"/>
              <a:t>Tips for Legislator Relationship Development</a:t>
            </a:r>
          </a:p>
          <a:p>
            <a:pPr lvl="1"/>
            <a:r>
              <a:rPr lang="en-US" sz="2800" dirty="0"/>
              <a:t>Who is your legislator?</a:t>
            </a:r>
          </a:p>
          <a:p>
            <a:pPr lvl="1"/>
            <a:r>
              <a:rPr lang="en-US" sz="2800" dirty="0"/>
              <a:t>Example Introductory Letter</a:t>
            </a:r>
          </a:p>
          <a:p>
            <a:pPr lvl="1"/>
            <a:r>
              <a:rPr lang="en-US" sz="2800" dirty="0"/>
              <a:t>Legislative Do’s and Don’ts</a:t>
            </a:r>
          </a:p>
          <a:p>
            <a:pPr lvl="1"/>
            <a:r>
              <a:rPr lang="en-US" sz="2800" dirty="0"/>
              <a:t>Agency Tours Do’s and Don’ts</a:t>
            </a:r>
          </a:p>
          <a:p>
            <a:pPr lvl="1"/>
            <a:r>
              <a:rPr lang="en-US" sz="2800" dirty="0"/>
              <a:t>Preparing to Testify</a:t>
            </a:r>
          </a:p>
          <a:p>
            <a:pPr lvl="1"/>
            <a:r>
              <a:rPr lang="en-US" sz="2800" dirty="0"/>
              <a:t>Campaign Contributions in Montana</a:t>
            </a:r>
          </a:p>
          <a:p>
            <a:endParaRPr lang="en-US" dirty="0"/>
          </a:p>
        </p:txBody>
      </p:sp>
    </p:spTree>
    <p:extLst>
      <p:ext uri="{BB962C8B-B14F-4D97-AF65-F5344CB8AC3E}">
        <p14:creationId xmlns:p14="http://schemas.microsoft.com/office/powerpoint/2010/main" val="7160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59BC-B119-410D-A07A-FF10AEB23182}"/>
              </a:ext>
            </a:extLst>
          </p:cNvPr>
          <p:cNvSpPr>
            <a:spLocks noGrp="1"/>
          </p:cNvSpPr>
          <p:nvPr>
            <p:ph type="title"/>
          </p:nvPr>
        </p:nvSpPr>
        <p:spPr>
          <a:xfrm>
            <a:off x="838200" y="669925"/>
            <a:ext cx="10515600" cy="1325563"/>
          </a:xfrm>
        </p:spPr>
        <p:txBody>
          <a:bodyPr>
            <a:normAutofit/>
          </a:bodyPr>
          <a:lstStyle/>
          <a:p>
            <a:r>
              <a:rPr lang="en-US" b="1" dirty="0">
                <a:latin typeface="+mn-lt"/>
              </a:rPr>
              <a:t>Contact Information</a:t>
            </a:r>
          </a:p>
        </p:txBody>
      </p:sp>
      <p:sp>
        <p:nvSpPr>
          <p:cNvPr id="3" name="Content Placeholder 2">
            <a:extLst>
              <a:ext uri="{FF2B5EF4-FFF2-40B4-BE49-F238E27FC236}">
                <a16:creationId xmlns:a16="http://schemas.microsoft.com/office/drawing/2014/main" id="{A235C563-E054-41A8-B8CB-39D68FBEE5CC}"/>
              </a:ext>
            </a:extLst>
          </p:cNvPr>
          <p:cNvSpPr>
            <a:spLocks noGrp="1"/>
          </p:cNvSpPr>
          <p:nvPr>
            <p:ph idx="1"/>
          </p:nvPr>
        </p:nvSpPr>
        <p:spPr>
          <a:xfrm>
            <a:off x="1828800" y="2438400"/>
            <a:ext cx="9875471" cy="4196316"/>
          </a:xfrm>
        </p:spPr>
        <p:txBody>
          <a:bodyPr>
            <a:normAutofit/>
          </a:bodyPr>
          <a:lstStyle/>
          <a:p>
            <a:pPr marL="0" indent="0">
              <a:buNone/>
            </a:pPr>
            <a:r>
              <a:rPr lang="en-US" sz="3200" dirty="0"/>
              <a:t>Rebecca Meyers</a:t>
            </a:r>
          </a:p>
          <a:p>
            <a:pPr marL="0" indent="0">
              <a:buNone/>
            </a:pPr>
            <a:r>
              <a:rPr lang="en-US" sz="3200" dirty="0"/>
              <a:t>Contract Lobbyist, Northbound Public Affairs</a:t>
            </a:r>
          </a:p>
          <a:p>
            <a:pPr marL="0" indent="0">
              <a:buNone/>
            </a:pPr>
            <a:r>
              <a:rPr lang="en-US" sz="3200" dirty="0"/>
              <a:t>Helena, Montana</a:t>
            </a:r>
          </a:p>
          <a:p>
            <a:pPr marL="0" indent="0">
              <a:buNone/>
            </a:pPr>
            <a:r>
              <a:rPr lang="en-US" sz="3200" dirty="0"/>
              <a:t>303.704.7350</a:t>
            </a:r>
          </a:p>
          <a:p>
            <a:pPr marL="0" indent="0">
              <a:buNone/>
            </a:pPr>
            <a:r>
              <a:rPr lang="en-US" sz="2800" dirty="0">
                <a:latin typeface="verdana, sans-serif"/>
                <a:hlinkClick r:id="rId3"/>
              </a:rPr>
              <a:t>rebecca@northboundpublicaffairs.com</a:t>
            </a:r>
            <a:endParaRPr lang="en-US" sz="2800" dirty="0"/>
          </a:p>
          <a:p>
            <a:pPr marL="0" indent="0">
              <a:buNone/>
            </a:pPr>
            <a:r>
              <a:rPr lang="en-US" sz="2800" dirty="0">
                <a:latin typeface="verdana, sans-serif"/>
                <a:hlinkClick r:id="rId4"/>
              </a:rPr>
              <a:t>www.northboundpublicaffairs.com</a:t>
            </a:r>
            <a:endParaRPr lang="en-US" dirty="0"/>
          </a:p>
          <a:p>
            <a:pPr marL="0" indent="0">
              <a:buNone/>
            </a:pPr>
            <a:endParaRPr lang="en-US" dirty="0"/>
          </a:p>
        </p:txBody>
      </p:sp>
    </p:spTree>
    <p:extLst>
      <p:ext uri="{BB962C8B-B14F-4D97-AF65-F5344CB8AC3E}">
        <p14:creationId xmlns:p14="http://schemas.microsoft.com/office/powerpoint/2010/main" val="317390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ED1F-BA83-4B94-A224-9891DBB83DBA}"/>
              </a:ext>
            </a:extLst>
          </p:cNvPr>
          <p:cNvSpPr>
            <a:spLocks noGrp="1"/>
          </p:cNvSpPr>
          <p:nvPr>
            <p:ph type="title"/>
          </p:nvPr>
        </p:nvSpPr>
        <p:spPr>
          <a:xfrm>
            <a:off x="3035986" y="383892"/>
            <a:ext cx="8668285" cy="1325563"/>
          </a:xfrm>
        </p:spPr>
        <p:txBody>
          <a:bodyPr>
            <a:normAutofit/>
          </a:bodyPr>
          <a:lstStyle/>
          <a:p>
            <a:r>
              <a:rPr lang="en-US" sz="4000" b="1" dirty="0">
                <a:latin typeface="+mn-lt"/>
              </a:rPr>
              <a:t>The Legislative Process: What happens </a:t>
            </a:r>
            <a:br>
              <a:rPr lang="en-US" sz="4000" b="1" dirty="0">
                <a:latin typeface="+mn-lt"/>
              </a:rPr>
            </a:br>
            <a:r>
              <a:rPr lang="en-US" sz="4000" b="1" dirty="0">
                <a:latin typeface="+mn-lt"/>
              </a:rPr>
              <a:t>		                      inside the Capitol</a:t>
            </a:r>
          </a:p>
        </p:txBody>
      </p:sp>
      <p:sp>
        <p:nvSpPr>
          <p:cNvPr id="3" name="Content Placeholder 2">
            <a:extLst>
              <a:ext uri="{FF2B5EF4-FFF2-40B4-BE49-F238E27FC236}">
                <a16:creationId xmlns:a16="http://schemas.microsoft.com/office/drawing/2014/main" id="{34240749-249B-4ED8-8490-8F59E30CBB67}"/>
              </a:ext>
            </a:extLst>
          </p:cNvPr>
          <p:cNvSpPr>
            <a:spLocks noGrp="1"/>
          </p:cNvSpPr>
          <p:nvPr>
            <p:ph idx="1"/>
          </p:nvPr>
        </p:nvSpPr>
        <p:spPr>
          <a:xfrm>
            <a:off x="6056243" y="2438400"/>
            <a:ext cx="5648028" cy="3651504"/>
          </a:xfrm>
        </p:spPr>
        <p:txBody>
          <a:bodyPr>
            <a:normAutofit/>
          </a:bodyPr>
          <a:lstStyle/>
          <a:p>
            <a:pPr marL="0" indent="0">
              <a:buNone/>
            </a:pPr>
            <a:endParaRPr lang="en-US" dirty="0"/>
          </a:p>
          <a:p>
            <a:endParaRPr lang="en-US" dirty="0"/>
          </a:p>
        </p:txBody>
      </p:sp>
      <p:pic>
        <p:nvPicPr>
          <p:cNvPr id="15" name="Picture 14">
            <a:extLst>
              <a:ext uri="{FF2B5EF4-FFF2-40B4-BE49-F238E27FC236}">
                <a16:creationId xmlns:a16="http://schemas.microsoft.com/office/drawing/2014/main" id="{C7E17601-7059-47DB-A8DC-81158BDB37BF}"/>
              </a:ext>
            </a:extLst>
          </p:cNvPr>
          <p:cNvPicPr>
            <a:picLocks noChangeAspect="1"/>
          </p:cNvPicPr>
          <p:nvPr/>
        </p:nvPicPr>
        <p:blipFill>
          <a:blip r:embed="rId3"/>
          <a:stretch>
            <a:fillRect/>
          </a:stretch>
        </p:blipFill>
        <p:spPr>
          <a:xfrm>
            <a:off x="8304664" y="2271953"/>
            <a:ext cx="3760233" cy="4493478"/>
          </a:xfrm>
          <a:prstGeom prst="rect">
            <a:avLst/>
          </a:prstGeom>
        </p:spPr>
      </p:pic>
      <p:sp>
        <p:nvSpPr>
          <p:cNvPr id="16" name="TextBox 15">
            <a:extLst>
              <a:ext uri="{FF2B5EF4-FFF2-40B4-BE49-F238E27FC236}">
                <a16:creationId xmlns:a16="http://schemas.microsoft.com/office/drawing/2014/main" id="{83A11EDB-5933-428D-8D82-F9536F51BEA4}"/>
              </a:ext>
            </a:extLst>
          </p:cNvPr>
          <p:cNvSpPr txBox="1"/>
          <p:nvPr/>
        </p:nvSpPr>
        <p:spPr>
          <a:xfrm>
            <a:off x="4923724" y="4096275"/>
            <a:ext cx="3702301" cy="3231654"/>
          </a:xfrm>
          <a:prstGeom prst="rect">
            <a:avLst/>
          </a:prstGeom>
          <a:noFill/>
        </p:spPr>
        <p:txBody>
          <a:bodyPr wrap="square" rtlCol="0">
            <a:spAutoFit/>
          </a:bodyPr>
          <a:lstStyle/>
          <a:p>
            <a:r>
              <a:rPr lang="en-US" sz="2400" b="1" dirty="0"/>
              <a:t>150 Legislators</a:t>
            </a:r>
          </a:p>
          <a:p>
            <a:r>
              <a:rPr lang="en-US" sz="2400" b="1" dirty="0"/>
              <a:t>Republican Controlled House and Senate</a:t>
            </a:r>
          </a:p>
          <a:p>
            <a:r>
              <a:rPr lang="en-US" sz="2400" b="1" dirty="0"/>
              <a:t>Democratic Governor</a:t>
            </a:r>
          </a:p>
          <a:p>
            <a:r>
              <a:rPr lang="en-US" sz="2400" b="1" dirty="0"/>
              <a:t>Find your Legislator at </a:t>
            </a:r>
            <a:r>
              <a:rPr lang="en-US" sz="2400" b="1" dirty="0">
                <a:solidFill>
                  <a:schemeClr val="accent1"/>
                </a:solidFill>
                <a:hlinkClick r:id="rId4">
                  <a:extLst>
                    <a:ext uri="{A12FA001-AC4F-418D-AE19-62706E023703}">
                      <ahyp:hlinkClr xmlns:ahyp="http://schemas.microsoft.com/office/drawing/2018/hyperlinkcolor" val="tx"/>
                    </a:ext>
                  </a:extLst>
                </a:hlinkClick>
              </a:rPr>
              <a:t>www.votesmart.org</a:t>
            </a:r>
            <a:r>
              <a:rPr lang="en-US" sz="2400" b="1" dirty="0">
                <a:solidFill>
                  <a:schemeClr val="accent1"/>
                </a:solidFill>
              </a:rPr>
              <a:t> </a:t>
            </a:r>
            <a:r>
              <a:rPr lang="en-US" sz="2400" b="1" dirty="0"/>
              <a:t>or </a:t>
            </a:r>
            <a:r>
              <a:rPr lang="en-US" sz="2400" b="1" dirty="0">
                <a:solidFill>
                  <a:schemeClr val="accent1"/>
                </a:solidFill>
              </a:rPr>
              <a:t>https://www.leg.mt.gov/</a:t>
            </a:r>
          </a:p>
          <a:p>
            <a:endParaRPr lang="en-US" b="1" dirty="0">
              <a:solidFill>
                <a:schemeClr val="accent1"/>
              </a:solidFill>
            </a:endParaRPr>
          </a:p>
          <a:p>
            <a:endParaRPr lang="en-US" b="1" dirty="0"/>
          </a:p>
        </p:txBody>
      </p:sp>
      <p:sp>
        <p:nvSpPr>
          <p:cNvPr id="20" name="Arrow: Right 19">
            <a:extLst>
              <a:ext uri="{FF2B5EF4-FFF2-40B4-BE49-F238E27FC236}">
                <a16:creationId xmlns:a16="http://schemas.microsoft.com/office/drawing/2014/main" id="{601A1B63-2C74-4ABA-9A97-35E4A6963267}"/>
              </a:ext>
            </a:extLst>
          </p:cNvPr>
          <p:cNvSpPr/>
          <p:nvPr/>
        </p:nvSpPr>
        <p:spPr>
          <a:xfrm flipV="1">
            <a:off x="6056243" y="2856424"/>
            <a:ext cx="1949831" cy="821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ontana State Capitol, Helena - Tripadvisor">
            <a:extLst>
              <a:ext uri="{FF2B5EF4-FFF2-40B4-BE49-F238E27FC236}">
                <a16:creationId xmlns:a16="http://schemas.microsoft.com/office/drawing/2014/main" id="{F66CF05B-5615-4D66-9D36-838DB00F0E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26" y="21051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vernor Steve Bullock - State of Montana &gt; About &gt; Governor">
            <a:extLst>
              <a:ext uri="{FF2B5EF4-FFF2-40B4-BE49-F238E27FC236}">
                <a16:creationId xmlns:a16="http://schemas.microsoft.com/office/drawing/2014/main" id="{D4BD2018-4469-4EF2-865E-91810B39C7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642" y="2406587"/>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T lawmakers choose 2019 legislative leadership on Wednesday">
            <a:extLst>
              <a:ext uri="{FF2B5EF4-FFF2-40B4-BE49-F238E27FC236}">
                <a16:creationId xmlns:a16="http://schemas.microsoft.com/office/drawing/2014/main" id="{B3BB6D36-665E-487C-83E6-62C55D9A79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0438" y="237212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ott Sales For Montana Secretary of State - Republican Candidate">
            <a:extLst>
              <a:ext uri="{FF2B5EF4-FFF2-40B4-BE49-F238E27FC236}">
                <a16:creationId xmlns:a16="http://schemas.microsoft.com/office/drawing/2014/main" id="{B55B59E6-1FDB-438A-B283-49C769AC7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6476" y="4147176"/>
            <a:ext cx="2615489" cy="250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2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DA6482-BB7B-4985-89C0-862FF52DF1BC}"/>
              </a:ext>
            </a:extLst>
          </p:cNvPr>
          <p:cNvSpPr>
            <a:spLocks noGrp="1"/>
          </p:cNvSpPr>
          <p:nvPr>
            <p:ph type="title"/>
          </p:nvPr>
        </p:nvSpPr>
        <p:spPr/>
        <p:txBody>
          <a:bodyPr/>
          <a:lstStyle/>
          <a:p>
            <a:r>
              <a:rPr lang="en-US" b="1" dirty="0"/>
              <a:t>Leadership in Montana</a:t>
            </a:r>
          </a:p>
        </p:txBody>
      </p:sp>
      <p:sp>
        <p:nvSpPr>
          <p:cNvPr id="8" name="Content Placeholder 7">
            <a:extLst>
              <a:ext uri="{FF2B5EF4-FFF2-40B4-BE49-F238E27FC236}">
                <a16:creationId xmlns:a16="http://schemas.microsoft.com/office/drawing/2014/main" id="{E9FBEB20-0C2E-40DA-A802-A5A8CF2C312C}"/>
              </a:ext>
            </a:extLst>
          </p:cNvPr>
          <p:cNvSpPr>
            <a:spLocks noGrp="1"/>
          </p:cNvSpPr>
          <p:nvPr>
            <p:ph sz="half" idx="1"/>
          </p:nvPr>
        </p:nvSpPr>
        <p:spPr>
          <a:xfrm>
            <a:off x="723014" y="2639424"/>
            <a:ext cx="6307410" cy="3966939"/>
          </a:xfrm>
        </p:spPr>
        <p:txBody>
          <a:bodyPr>
            <a:normAutofit lnSpcReduction="10000"/>
          </a:bodyPr>
          <a:lstStyle/>
          <a:p>
            <a:r>
              <a:rPr lang="en-US" sz="3600" dirty="0"/>
              <a:t>Governor</a:t>
            </a:r>
          </a:p>
          <a:p>
            <a:r>
              <a:rPr lang="en-US" sz="3600" dirty="0"/>
              <a:t>President of the Senate</a:t>
            </a:r>
          </a:p>
          <a:p>
            <a:r>
              <a:rPr lang="en-US" sz="3600" dirty="0"/>
              <a:t>Speaker of the House</a:t>
            </a:r>
          </a:p>
          <a:p>
            <a:r>
              <a:rPr lang="en-US" sz="3600" dirty="0"/>
              <a:t>Majority and Minority Leaders of each chamber</a:t>
            </a:r>
          </a:p>
        </p:txBody>
      </p:sp>
      <p:sp>
        <p:nvSpPr>
          <p:cNvPr id="9" name="Content Placeholder 8">
            <a:extLst>
              <a:ext uri="{FF2B5EF4-FFF2-40B4-BE49-F238E27FC236}">
                <a16:creationId xmlns:a16="http://schemas.microsoft.com/office/drawing/2014/main" id="{81AC2F17-4F38-403C-8A51-E01C576C1474}"/>
              </a:ext>
            </a:extLst>
          </p:cNvPr>
          <p:cNvSpPr>
            <a:spLocks noGrp="1"/>
          </p:cNvSpPr>
          <p:nvPr>
            <p:ph sz="half" idx="2"/>
          </p:nvPr>
        </p:nvSpPr>
        <p:spPr>
          <a:xfrm>
            <a:off x="7543751" y="2438399"/>
            <a:ext cx="4160520" cy="4167964"/>
          </a:xfrm>
        </p:spPr>
        <p:txBody>
          <a:bodyPr>
            <a:normAutofit lnSpcReduction="10000"/>
          </a:bodyPr>
          <a:lstStyle/>
          <a:p>
            <a:pPr marL="0" indent="0">
              <a:buNone/>
            </a:pPr>
            <a:r>
              <a:rPr lang="en-US" sz="2800" b="1" dirty="0"/>
              <a:t>Majority Party</a:t>
            </a:r>
          </a:p>
          <a:p>
            <a:r>
              <a:rPr lang="en-US" sz="2800" dirty="0"/>
              <a:t>Appoint chairpersons to Committees of Reference</a:t>
            </a:r>
          </a:p>
          <a:p>
            <a:r>
              <a:rPr lang="en-US" sz="2800" dirty="0"/>
              <a:t>Has majority of members on most committees</a:t>
            </a:r>
          </a:p>
          <a:p>
            <a:r>
              <a:rPr lang="en-US" sz="2800" dirty="0"/>
              <a:t>Determines Rules, Bill introduction, decorum, future legislative policies</a:t>
            </a:r>
          </a:p>
          <a:p>
            <a:endParaRPr lang="en-US" dirty="0"/>
          </a:p>
        </p:txBody>
      </p:sp>
    </p:spTree>
    <p:extLst>
      <p:ext uri="{BB962C8B-B14F-4D97-AF65-F5344CB8AC3E}">
        <p14:creationId xmlns:p14="http://schemas.microsoft.com/office/powerpoint/2010/main" val="280538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399F-35BA-4D3A-A955-169936A183A9}"/>
              </a:ext>
            </a:extLst>
          </p:cNvPr>
          <p:cNvSpPr>
            <a:spLocks noGrp="1"/>
          </p:cNvSpPr>
          <p:nvPr>
            <p:ph type="title"/>
          </p:nvPr>
        </p:nvSpPr>
        <p:spPr>
          <a:xfrm>
            <a:off x="2933699" y="547080"/>
            <a:ext cx="8770571" cy="1560716"/>
          </a:xfrm>
        </p:spPr>
        <p:txBody>
          <a:bodyPr/>
          <a:lstStyle/>
          <a:p>
            <a:r>
              <a:rPr lang="en-US" b="1" dirty="0"/>
              <a:t>Legislative Process</a:t>
            </a:r>
          </a:p>
        </p:txBody>
      </p:sp>
      <p:sp>
        <p:nvSpPr>
          <p:cNvPr id="5" name="Content Placeholder 4">
            <a:extLst>
              <a:ext uri="{FF2B5EF4-FFF2-40B4-BE49-F238E27FC236}">
                <a16:creationId xmlns:a16="http://schemas.microsoft.com/office/drawing/2014/main" id="{162D9610-EC64-4441-8603-F48F1A3AD1EB}"/>
              </a:ext>
            </a:extLst>
          </p:cNvPr>
          <p:cNvSpPr>
            <a:spLocks noGrp="1"/>
          </p:cNvSpPr>
          <p:nvPr>
            <p:ph idx="1"/>
          </p:nvPr>
        </p:nvSpPr>
        <p:spPr>
          <a:xfrm>
            <a:off x="-492998" y="2557626"/>
            <a:ext cx="8770571" cy="3651504"/>
          </a:xfrm>
        </p:spPr>
        <p:txBody>
          <a:bodyPr>
            <a:normAutofit fontScale="92500" lnSpcReduction="20000"/>
          </a:bodyPr>
          <a:lstStyle/>
          <a:p>
            <a:pPr marL="0" indent="0" algn="ctr">
              <a:buNone/>
            </a:pPr>
            <a:r>
              <a:rPr lang="en-US" sz="3600" dirty="0"/>
              <a:t>Concept</a:t>
            </a:r>
          </a:p>
          <a:p>
            <a:pPr marL="0" indent="0" algn="ctr">
              <a:buNone/>
            </a:pPr>
            <a:r>
              <a:rPr lang="en-US" sz="3600" dirty="0"/>
              <a:t>Introduction of Bill</a:t>
            </a:r>
          </a:p>
          <a:p>
            <a:pPr marL="0" indent="0" algn="ctr">
              <a:buNone/>
            </a:pPr>
            <a:r>
              <a:rPr lang="en-US" sz="3600" dirty="0"/>
              <a:t>Committee Hearings &amp; Amendments</a:t>
            </a:r>
          </a:p>
          <a:p>
            <a:pPr marL="0" indent="0" algn="ctr">
              <a:buNone/>
            </a:pPr>
            <a:r>
              <a:rPr lang="en-US" sz="3600" dirty="0"/>
              <a:t>Floor Vote</a:t>
            </a:r>
          </a:p>
          <a:p>
            <a:pPr marL="0" indent="0" algn="ctr">
              <a:buNone/>
            </a:pPr>
            <a:r>
              <a:rPr lang="en-US" sz="3600" dirty="0"/>
              <a:t>To the Governor’s Office</a:t>
            </a:r>
          </a:p>
          <a:p>
            <a:pPr marL="0" indent="0" algn="ctr">
              <a:buNone/>
            </a:pPr>
            <a:r>
              <a:rPr lang="en-US" sz="3600" dirty="0"/>
              <a:t>Implementation</a:t>
            </a:r>
          </a:p>
          <a:p>
            <a:endParaRPr lang="en-US" dirty="0"/>
          </a:p>
        </p:txBody>
      </p:sp>
      <p:pic>
        <p:nvPicPr>
          <p:cNvPr id="7" name="Picture 6">
            <a:extLst>
              <a:ext uri="{FF2B5EF4-FFF2-40B4-BE49-F238E27FC236}">
                <a16:creationId xmlns:a16="http://schemas.microsoft.com/office/drawing/2014/main" id="{95094BBD-6636-482D-A5A3-25DF7FD8BCA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318985" y="2695769"/>
            <a:ext cx="4474131" cy="3513361"/>
          </a:xfrm>
          <a:prstGeom prst="rect">
            <a:avLst/>
          </a:prstGeom>
          <a:solidFill>
            <a:schemeClr val="bg1">
              <a:lumMod val="65000"/>
            </a:schemeClr>
          </a:solidFill>
          <a:ln>
            <a:noFill/>
          </a:ln>
        </p:spPr>
      </p:pic>
    </p:spTree>
    <p:extLst>
      <p:ext uri="{BB962C8B-B14F-4D97-AF65-F5344CB8AC3E}">
        <p14:creationId xmlns:p14="http://schemas.microsoft.com/office/powerpoint/2010/main" val="378120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1D7A95-C6A4-495F-A411-2BB3494CF097}"/>
              </a:ext>
            </a:extLst>
          </p:cNvPr>
          <p:cNvSpPr>
            <a:spLocks noGrp="1"/>
          </p:cNvSpPr>
          <p:nvPr>
            <p:ph type="title"/>
          </p:nvPr>
        </p:nvSpPr>
        <p:spPr>
          <a:xfrm>
            <a:off x="1637414" y="355694"/>
            <a:ext cx="10066857" cy="1600697"/>
          </a:xfrm>
        </p:spPr>
        <p:txBody>
          <a:bodyPr>
            <a:normAutofit fontScale="90000"/>
          </a:bodyPr>
          <a:lstStyle/>
          <a:p>
            <a:r>
              <a:rPr lang="en-US" sz="4900" b="1" dirty="0"/>
              <a:t>Committees of Reference</a:t>
            </a:r>
            <a:br>
              <a:rPr lang="en-US" sz="2000" dirty="0"/>
            </a:br>
            <a:r>
              <a:rPr lang="en-US" sz="2200" dirty="0"/>
              <a:t>Committees of reference, year-round committees, and interim committees consider legislation, provide oversight of executive branch agencies, and conduct studies on issues of importance to the state.</a:t>
            </a:r>
            <a:br>
              <a:rPr lang="en-US" sz="2200" dirty="0"/>
            </a:br>
            <a:endParaRPr lang="en-US" dirty="0"/>
          </a:p>
        </p:txBody>
      </p:sp>
      <p:sp>
        <p:nvSpPr>
          <p:cNvPr id="6" name="Content Placeholder 5">
            <a:extLst>
              <a:ext uri="{FF2B5EF4-FFF2-40B4-BE49-F238E27FC236}">
                <a16:creationId xmlns:a16="http://schemas.microsoft.com/office/drawing/2014/main" id="{33B707AF-E3C1-4D5D-AF4D-031DF244A219}"/>
              </a:ext>
            </a:extLst>
          </p:cNvPr>
          <p:cNvSpPr>
            <a:spLocks noGrp="1"/>
          </p:cNvSpPr>
          <p:nvPr>
            <p:ph idx="1"/>
          </p:nvPr>
        </p:nvSpPr>
        <p:spPr>
          <a:xfrm>
            <a:off x="170121" y="2480930"/>
            <a:ext cx="5146158" cy="4377070"/>
          </a:xfrm>
        </p:spPr>
        <p:txBody>
          <a:bodyPr>
            <a:normAutofit fontScale="92500" lnSpcReduction="10000"/>
          </a:bodyPr>
          <a:lstStyle/>
          <a:p>
            <a:pPr marL="0" indent="0">
              <a:spcBef>
                <a:spcPts val="0"/>
              </a:spcBef>
              <a:buNone/>
            </a:pPr>
            <a:r>
              <a:rPr lang="en-US" sz="2800" b="1" dirty="0"/>
              <a:t>HOUSE COMMITTEES:</a:t>
            </a:r>
          </a:p>
          <a:p>
            <a:pPr>
              <a:spcBef>
                <a:spcPts val="0"/>
              </a:spcBef>
              <a:buFont typeface="Arial" panose="020B0604020202020204" pitchFamily="34" charset="0"/>
              <a:buChar char="•"/>
            </a:pPr>
            <a:r>
              <a:rPr lang="en-US" sz="2800" dirty="0">
                <a:solidFill>
                  <a:schemeClr val="tx1"/>
                </a:solidFill>
              </a:rPr>
              <a:t>Appropriations</a:t>
            </a:r>
          </a:p>
          <a:p>
            <a:pPr>
              <a:spcBef>
                <a:spcPts val="0"/>
              </a:spcBef>
              <a:buFont typeface="Arial" panose="020B0604020202020204" pitchFamily="34" charset="0"/>
              <a:buChar char="•"/>
            </a:pPr>
            <a:r>
              <a:rPr lang="en-US" sz="2800" dirty="0">
                <a:solidFill>
                  <a:schemeClr val="tx1"/>
                </a:solidFill>
              </a:rPr>
              <a:t>Human Services</a:t>
            </a:r>
          </a:p>
          <a:p>
            <a:pPr>
              <a:spcBef>
                <a:spcPts val="0"/>
              </a:spcBef>
              <a:buFont typeface="Arial" panose="020B0604020202020204" pitchFamily="34" charset="0"/>
              <a:buChar char="•"/>
            </a:pPr>
            <a:r>
              <a:rPr lang="en-US" sz="2800" dirty="0">
                <a:solidFill>
                  <a:schemeClr val="tx1"/>
                </a:solidFill>
              </a:rPr>
              <a:t>Tax</a:t>
            </a:r>
          </a:p>
          <a:p>
            <a:pPr marL="0" indent="0">
              <a:spcBef>
                <a:spcPts val="0"/>
              </a:spcBef>
              <a:buNone/>
            </a:pPr>
            <a:endParaRPr lang="en-US" sz="2800" b="1" dirty="0"/>
          </a:p>
          <a:p>
            <a:pPr marL="0" indent="0">
              <a:spcBef>
                <a:spcPts val="0"/>
              </a:spcBef>
              <a:buNone/>
            </a:pPr>
            <a:r>
              <a:rPr lang="en-US" sz="2800" b="1" dirty="0"/>
              <a:t>SENATE COMMITTEES:</a:t>
            </a:r>
          </a:p>
          <a:p>
            <a:pPr>
              <a:spcBef>
                <a:spcPts val="0"/>
              </a:spcBef>
              <a:buFont typeface="Arial" panose="020B0604020202020204" pitchFamily="34" charset="0"/>
              <a:buChar char="•"/>
            </a:pPr>
            <a:r>
              <a:rPr lang="en-US" sz="2800" dirty="0">
                <a:solidFill>
                  <a:schemeClr val="tx1"/>
                </a:solidFill>
              </a:rPr>
              <a:t>Business, Labor, and Economic Affairs</a:t>
            </a:r>
          </a:p>
          <a:p>
            <a:pPr>
              <a:spcBef>
                <a:spcPts val="0"/>
              </a:spcBef>
              <a:buFont typeface="Arial" panose="020B0604020202020204" pitchFamily="34" charset="0"/>
              <a:buChar char="•"/>
            </a:pPr>
            <a:r>
              <a:rPr lang="en-US" sz="2800" dirty="0">
                <a:solidFill>
                  <a:schemeClr val="tx1"/>
                </a:solidFill>
              </a:rPr>
              <a:t>Public Health, Welfare, and Safety</a:t>
            </a:r>
          </a:p>
          <a:p>
            <a:pPr>
              <a:spcBef>
                <a:spcPts val="0"/>
              </a:spcBef>
              <a:buFont typeface="Arial" panose="020B0604020202020204" pitchFamily="34" charset="0"/>
              <a:buChar char="•"/>
            </a:pPr>
            <a:r>
              <a:rPr lang="en-US" sz="2800" dirty="0">
                <a:solidFill>
                  <a:schemeClr val="tx1"/>
                </a:solidFill>
              </a:rPr>
              <a:t>Finance and Claims</a:t>
            </a:r>
          </a:p>
        </p:txBody>
      </p:sp>
      <p:pic>
        <p:nvPicPr>
          <p:cNvPr id="2050" name="Picture 2" descr="Montana Mental Health, Addiction Clinics Cautiously Optimistic About  Restored State Budget | MTPR">
            <a:extLst>
              <a:ext uri="{FF2B5EF4-FFF2-40B4-BE49-F238E27FC236}">
                <a16:creationId xmlns:a16="http://schemas.microsoft.com/office/drawing/2014/main" id="{C2977A9B-8337-419E-BAFC-CCF8585AA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2242700"/>
            <a:ext cx="5915025" cy="443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CB95-81EC-4DC8-8D9F-A852010C5E3D}"/>
              </a:ext>
            </a:extLst>
          </p:cNvPr>
          <p:cNvSpPr>
            <a:spLocks noGrp="1"/>
          </p:cNvSpPr>
          <p:nvPr>
            <p:ph type="title"/>
          </p:nvPr>
        </p:nvSpPr>
        <p:spPr/>
        <p:txBody>
          <a:bodyPr/>
          <a:lstStyle/>
          <a:p>
            <a:r>
              <a:rPr lang="en-US" b="1" dirty="0"/>
              <a:t>Policy vs Budget</a:t>
            </a:r>
          </a:p>
        </p:txBody>
      </p:sp>
      <p:sp>
        <p:nvSpPr>
          <p:cNvPr id="3" name="Content Placeholder 2">
            <a:extLst>
              <a:ext uri="{FF2B5EF4-FFF2-40B4-BE49-F238E27FC236}">
                <a16:creationId xmlns:a16="http://schemas.microsoft.com/office/drawing/2014/main" id="{80908CD4-3FEF-4894-A463-6CD0113C481C}"/>
              </a:ext>
            </a:extLst>
          </p:cNvPr>
          <p:cNvSpPr>
            <a:spLocks noGrp="1"/>
          </p:cNvSpPr>
          <p:nvPr>
            <p:ph idx="1"/>
          </p:nvPr>
        </p:nvSpPr>
        <p:spPr>
          <a:xfrm>
            <a:off x="1814513" y="2438400"/>
            <a:ext cx="9889758" cy="4419600"/>
          </a:xfrm>
        </p:spPr>
        <p:txBody>
          <a:bodyPr>
            <a:normAutofit fontScale="55000" lnSpcReduction="20000"/>
          </a:bodyPr>
          <a:lstStyle/>
          <a:p>
            <a:pPr eaLnBrk="1" hangingPunct="1"/>
            <a:r>
              <a:rPr lang="en-US" sz="5900" dirty="0"/>
              <a:t>Policy Bills/Legislation:</a:t>
            </a:r>
          </a:p>
          <a:p>
            <a:pPr lvl="1" eaLnBrk="1" hangingPunct="1"/>
            <a:r>
              <a:rPr lang="en-US" sz="5900" dirty="0"/>
              <a:t>Assigned to standing committees</a:t>
            </a:r>
          </a:p>
          <a:p>
            <a:pPr lvl="1" eaLnBrk="1" hangingPunct="1"/>
            <a:r>
              <a:rPr lang="en-US" sz="5900" dirty="0"/>
              <a:t>Great range of topics—earlier transmittal deadline</a:t>
            </a:r>
          </a:p>
          <a:p>
            <a:r>
              <a:rPr lang="en-US" sz="5900" dirty="0"/>
              <a:t>Budget and Appropriations</a:t>
            </a:r>
          </a:p>
          <a:p>
            <a:pPr lvl="1" eaLnBrk="1" hangingPunct="1"/>
            <a:r>
              <a:rPr lang="en-US" sz="5900" dirty="0"/>
              <a:t>All funding must go through HB 2 or a Statutory Appropriation</a:t>
            </a:r>
          </a:p>
          <a:p>
            <a:pPr lvl="1" eaLnBrk="1" hangingPunct="1"/>
            <a:r>
              <a:rPr lang="en-US" sz="5900" dirty="0"/>
              <a:t>H.B. 2: sorted into 6 different budget sub-committees</a:t>
            </a:r>
          </a:p>
          <a:p>
            <a:pPr lvl="1" eaLnBrk="1" hangingPunct="1"/>
            <a:r>
              <a:rPr lang="en-US" sz="5900" dirty="0"/>
              <a:t>H.B. 2 follows long </a:t>
            </a:r>
            <a:r>
              <a:rPr lang="en-US" sz="5900" b="1" u="sng" dirty="0"/>
              <a:t>process</a:t>
            </a:r>
            <a:r>
              <a:rPr lang="en-US" sz="5900" dirty="0"/>
              <a:t> before passage</a:t>
            </a:r>
          </a:p>
          <a:p>
            <a:endParaRPr lang="en-US" dirty="0"/>
          </a:p>
        </p:txBody>
      </p:sp>
      <p:pic>
        <p:nvPicPr>
          <p:cNvPr id="3074" name="Picture 2" descr="Budget Jokes">
            <a:extLst>
              <a:ext uri="{FF2B5EF4-FFF2-40B4-BE49-F238E27FC236}">
                <a16:creationId xmlns:a16="http://schemas.microsoft.com/office/drawing/2014/main" id="{C2B087FB-F025-4CA0-B1ED-A95CE87A9B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8494897" y="0"/>
            <a:ext cx="3697103" cy="369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5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D116D5-D66F-49BA-BC31-3465DA815B94}"/>
              </a:ext>
            </a:extLst>
          </p:cNvPr>
          <p:cNvSpPr>
            <a:spLocks noGrp="1"/>
          </p:cNvSpPr>
          <p:nvPr>
            <p:ph type="title"/>
          </p:nvPr>
        </p:nvSpPr>
        <p:spPr>
          <a:xfrm>
            <a:off x="3252676" y="695935"/>
            <a:ext cx="8770571" cy="941478"/>
          </a:xfrm>
        </p:spPr>
        <p:txBody>
          <a:bodyPr/>
          <a:lstStyle/>
          <a:p>
            <a:r>
              <a:rPr lang="en-US" b="1" dirty="0"/>
              <a:t>Public Testimony</a:t>
            </a:r>
          </a:p>
        </p:txBody>
      </p:sp>
      <p:pic>
        <p:nvPicPr>
          <p:cNvPr id="2052" name="Picture 4" descr="Montanans Express Concerns Over New Medicaid Work Requirements | MTPR">
            <a:extLst>
              <a:ext uri="{FF2B5EF4-FFF2-40B4-BE49-F238E27FC236}">
                <a16:creationId xmlns:a16="http://schemas.microsoft.com/office/drawing/2014/main" id="{14C1F725-179D-4620-BA11-A68880FF23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85654" y="3707268"/>
            <a:ext cx="5452307" cy="30210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pbs.twimg.com/media/C_BOSaeU0AAz7Cb.jpg">
            <a:extLst>
              <a:ext uri="{FF2B5EF4-FFF2-40B4-BE49-F238E27FC236}">
                <a16:creationId xmlns:a16="http://schemas.microsoft.com/office/drawing/2014/main" id="{58B8AEE3-6760-4D6D-871C-CB2D475F1F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37961" y="2118848"/>
            <a:ext cx="4227974" cy="4609433"/>
          </a:xfrm>
          <a:prstGeom prst="rect">
            <a:avLst/>
          </a:prstGeom>
          <a:noFill/>
          <a:ln>
            <a:noFill/>
          </a:ln>
        </p:spPr>
      </p:pic>
      <p:pic>
        <p:nvPicPr>
          <p:cNvPr id="2050" name="Picture 2" descr="Former student, staff share emotional testimony on bill to regulate  residential programs | Local News | missoulian.com">
            <a:extLst>
              <a:ext uri="{FF2B5EF4-FFF2-40B4-BE49-F238E27FC236}">
                <a16:creationId xmlns:a16="http://schemas.microsoft.com/office/drawing/2014/main" id="{78FA1392-FBBE-400D-9189-DE4BD7C1F9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767" y="1841841"/>
            <a:ext cx="3933825" cy="26177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dget director blasts legislative auditor over DPHHS claims | 406 Politics  | ravallirepublic.com">
            <a:extLst>
              <a:ext uri="{FF2B5EF4-FFF2-40B4-BE49-F238E27FC236}">
                <a16:creationId xmlns:a16="http://schemas.microsoft.com/office/drawing/2014/main" id="{438DDF70-2DF8-40DF-AC21-8D6A290D9B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9" y="1870787"/>
            <a:ext cx="3709988" cy="2084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0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F340-77A1-47FB-A103-886C41731A12}"/>
              </a:ext>
            </a:extLst>
          </p:cNvPr>
          <p:cNvSpPr>
            <a:spLocks noGrp="1"/>
          </p:cNvSpPr>
          <p:nvPr>
            <p:ph type="title"/>
          </p:nvPr>
        </p:nvSpPr>
        <p:spPr/>
        <p:txBody>
          <a:bodyPr/>
          <a:lstStyle/>
          <a:p>
            <a:r>
              <a:rPr lang="en-US" b="1" dirty="0"/>
              <a:t>On The Floor</a:t>
            </a:r>
          </a:p>
        </p:txBody>
      </p:sp>
      <p:pic>
        <p:nvPicPr>
          <p:cNvPr id="3076" name="Picture 4" descr="Sen. Fred Thomas on deregulation, term limits, and three decades in the  Capitol | Montana Free Press">
            <a:extLst>
              <a:ext uri="{FF2B5EF4-FFF2-40B4-BE49-F238E27FC236}">
                <a16:creationId xmlns:a16="http://schemas.microsoft.com/office/drawing/2014/main" id="{E7D41A84-E513-46EF-8364-2B6B73EC8F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96925" y="1669810"/>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ontana Special Session Preview With Capitol Reporter Chuck Johnson | MTPR">
            <a:extLst>
              <a:ext uri="{FF2B5EF4-FFF2-40B4-BE49-F238E27FC236}">
                <a16:creationId xmlns:a16="http://schemas.microsoft.com/office/drawing/2014/main" id="{ED204D06-A5FC-40B0-A837-3F3966F79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727" y="1877894"/>
            <a:ext cx="4245579" cy="28510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ontana legislature reaches budget fix without raising taxes | The  Spokesman-Review">
            <a:extLst>
              <a:ext uri="{FF2B5EF4-FFF2-40B4-BE49-F238E27FC236}">
                <a16:creationId xmlns:a16="http://schemas.microsoft.com/office/drawing/2014/main" id="{59132A5E-5D19-4913-874C-096595A5C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59" y="4546719"/>
            <a:ext cx="3113191" cy="20716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dicaid expansion debate begins to take shape at Montana Legislature -  Missoula Current">
            <a:extLst>
              <a:ext uri="{FF2B5EF4-FFF2-40B4-BE49-F238E27FC236}">
                <a16:creationId xmlns:a16="http://schemas.microsoft.com/office/drawing/2014/main" id="{1176B33E-85E4-42F3-939F-091468CFC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076" y="3207433"/>
            <a:ext cx="3403208" cy="22646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overnor Bullock, Montana American Indian Caucus sign legislative package  to address Missing and Murdered Indigenous Women | News | charkoosta.com">
            <a:extLst>
              <a:ext uri="{FF2B5EF4-FFF2-40B4-BE49-F238E27FC236}">
                <a16:creationId xmlns:a16="http://schemas.microsoft.com/office/drawing/2014/main" id="{91C45928-5D25-412E-A4D8-0DF707FC10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3457" y="2042764"/>
            <a:ext cx="3951759" cy="296000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ontana History Compass [licensed for non-commercial use only] / Legislative  History: A-V: 61st 2009 Senate and Misc">
            <a:extLst>
              <a:ext uri="{FF2B5EF4-FFF2-40B4-BE49-F238E27FC236}">
                <a16:creationId xmlns:a16="http://schemas.microsoft.com/office/drawing/2014/main" id="{5847BBAD-08F4-452C-B11A-5321AC775A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7725" y="4169145"/>
            <a:ext cx="3206972" cy="236238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rchives – Page 175">
            <a:extLst>
              <a:ext uri="{FF2B5EF4-FFF2-40B4-BE49-F238E27FC236}">
                <a16:creationId xmlns:a16="http://schemas.microsoft.com/office/drawing/2014/main" id="{ED60AB8F-89C5-4C5D-A5C3-16F9A4AA20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8" y="4282623"/>
            <a:ext cx="3513383" cy="251902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ontana Senate President Barrett CSKT Compact Hearing 022515 on Vimeo">
            <a:extLst>
              <a:ext uri="{FF2B5EF4-FFF2-40B4-BE49-F238E27FC236}">
                <a16:creationId xmlns:a16="http://schemas.microsoft.com/office/drawing/2014/main" id="{B7F8624A-DA42-410F-813D-003F75AF0C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7346" y="471601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22608"/>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17556</TotalTime>
  <Words>2471</Words>
  <Application>Microsoft Office PowerPoint</Application>
  <PresentationFormat>Widescreen</PresentationFormat>
  <Paragraphs>302</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Schoolbook</vt:lpstr>
      <vt:lpstr>Corbel</vt:lpstr>
      <vt:lpstr>Courier New</vt:lpstr>
      <vt:lpstr>High Tower Text</vt:lpstr>
      <vt:lpstr>verdana, sans-serif</vt:lpstr>
      <vt:lpstr>Wingdings</vt:lpstr>
      <vt:lpstr>Feathered</vt:lpstr>
      <vt:lpstr>Lobbying to Effect Change at the State Capitol</vt:lpstr>
      <vt:lpstr>Contact Information</vt:lpstr>
      <vt:lpstr>The Legislative Process: What happens                          inside the Capitol</vt:lpstr>
      <vt:lpstr>Leadership in Montana</vt:lpstr>
      <vt:lpstr>Legislative Process</vt:lpstr>
      <vt:lpstr>Committees of Reference Committees of reference, year-round committees, and interim committees consider legislation, provide oversight of executive branch agencies, and conduct studies on issues of importance to the state. </vt:lpstr>
      <vt:lpstr>Policy vs Budget</vt:lpstr>
      <vt:lpstr>Public Testimony</vt:lpstr>
      <vt:lpstr>On The Floor</vt:lpstr>
      <vt:lpstr>Road Blocks for Bills</vt:lpstr>
      <vt:lpstr>Benefits of a Lobbyist </vt:lpstr>
      <vt:lpstr>Where You Come In</vt:lpstr>
      <vt:lpstr>Opportunity for Action: Building the Relationship</vt:lpstr>
      <vt:lpstr>Opportunity for Action: Getting Involved</vt:lpstr>
      <vt:lpstr>Feeling Prepared</vt:lpstr>
      <vt:lpstr>MACDS 2021 Legislative Priorities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Meyers</dc:creator>
  <cp:lastModifiedBy>Rebecca Meyers</cp:lastModifiedBy>
  <cp:revision>115</cp:revision>
  <cp:lastPrinted>2020-09-23T17:42:57Z</cp:lastPrinted>
  <dcterms:created xsi:type="dcterms:W3CDTF">2017-10-23T19:16:37Z</dcterms:created>
  <dcterms:modified xsi:type="dcterms:W3CDTF">2020-10-05T15:04:53Z</dcterms:modified>
</cp:coreProperties>
</file>